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59" r:id="rId4"/>
    <p:sldId id="261" r:id="rId5"/>
    <p:sldId id="260" r:id="rId6"/>
    <p:sldId id="257"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F54C97-EC2F-4AD2-9D94-EB9CB651CB33}" type="datetimeFigureOut">
              <a:rPr lang="en-US" smtClean="0"/>
              <a:pPr/>
              <a:t>12/8/2011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DC0AB2-1CCC-449E-9B1A-7A5BEF980B2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61D7A6-28B9-4586-AB88-9B6B37D040D0}"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654B2A-9C89-432B-9A52-DB2B6FE16DE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61D7A6-28B9-4586-AB88-9B6B37D040D0}"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654B2A-9C89-432B-9A52-DB2B6FE16DE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61D7A6-28B9-4586-AB88-9B6B37D040D0}"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654B2A-9C89-432B-9A52-DB2B6FE16DE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61D7A6-28B9-4586-AB88-9B6B37D040D0}"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654B2A-9C89-432B-9A52-DB2B6FE16DE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61D7A6-28B9-4586-AB88-9B6B37D040D0}"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654B2A-9C89-432B-9A52-DB2B6FE16DE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61D7A6-28B9-4586-AB88-9B6B37D040D0}" type="datetimeFigureOut">
              <a:rPr lang="en-US" smtClean="0"/>
              <a:pPr/>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654B2A-9C89-432B-9A52-DB2B6FE16DE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61D7A6-28B9-4586-AB88-9B6B37D040D0}" type="datetimeFigureOut">
              <a:rPr lang="en-US" smtClean="0"/>
              <a:pPr/>
              <a:t>12/8/2011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654B2A-9C89-432B-9A52-DB2B6FE16DE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61D7A6-28B9-4586-AB88-9B6B37D040D0}" type="datetimeFigureOut">
              <a:rPr lang="en-US" smtClean="0"/>
              <a:pPr/>
              <a:t>12/8/2011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654B2A-9C89-432B-9A52-DB2B6FE16DE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61D7A6-28B9-4586-AB88-9B6B37D040D0}" type="datetimeFigureOut">
              <a:rPr lang="en-US" smtClean="0"/>
              <a:pPr/>
              <a:t>12/8/2011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654B2A-9C89-432B-9A52-DB2B6FE16DE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61D7A6-28B9-4586-AB88-9B6B37D040D0}" type="datetimeFigureOut">
              <a:rPr lang="en-US" smtClean="0"/>
              <a:pPr/>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654B2A-9C89-432B-9A52-DB2B6FE16DE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61D7A6-28B9-4586-AB88-9B6B37D040D0}" type="datetimeFigureOut">
              <a:rPr lang="en-US" smtClean="0"/>
              <a:pPr/>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654B2A-9C89-432B-9A52-DB2B6FE16DE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9000">
              <a:schemeClr val="bg1">
                <a:lumMod val="95000"/>
              </a:schemeClr>
            </a:gs>
            <a:gs pos="53000">
              <a:schemeClr val="accent1">
                <a:lumMod val="75000"/>
              </a:schemeClr>
            </a:gs>
            <a:gs pos="74000">
              <a:schemeClr val="accent2">
                <a:lumMod val="75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61D7A6-28B9-4586-AB88-9B6B37D040D0}" type="datetimeFigureOut">
              <a:rPr lang="en-US" smtClean="0"/>
              <a:pPr/>
              <a:t>12/8/2011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654B2A-9C89-432B-9A52-DB2B6FE16DE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48200" y="5943600"/>
            <a:ext cx="4495800" cy="1015663"/>
          </a:xfrm>
          <a:prstGeom prst="rect">
            <a:avLst/>
          </a:prstGeom>
          <a:noFill/>
          <a:ln>
            <a:noFill/>
          </a:ln>
        </p:spPr>
        <p:txBody>
          <a:bodyPr wrap="square" rtlCol="0">
            <a:spAutoFit/>
          </a:bodyPr>
          <a:lstStyle/>
          <a:p>
            <a:pPr algn="ctr"/>
            <a:r>
              <a:rPr lang="en-US" sz="6000" dirty="0" smtClean="0">
                <a:solidFill>
                  <a:schemeClr val="bg1"/>
                </a:solidFill>
                <a:latin typeface="Algerian" pitchFamily="82" charset="0"/>
              </a:rPr>
              <a:t>“С </a:t>
            </a:r>
            <a:r>
              <a:rPr lang="en-US" sz="6000" dirty="0" err="1" smtClean="0">
                <a:solidFill>
                  <a:schemeClr val="bg1"/>
                </a:solidFill>
                <a:latin typeface="Algerian" pitchFamily="82" charset="0"/>
              </a:rPr>
              <a:t>нами</a:t>
            </a:r>
            <a:r>
              <a:rPr lang="en-US" sz="6000" dirty="0" smtClean="0">
                <a:solidFill>
                  <a:schemeClr val="bg1"/>
                </a:solidFill>
                <a:latin typeface="Algerian" pitchFamily="82" charset="0"/>
              </a:rPr>
              <a:t> </a:t>
            </a:r>
            <a:r>
              <a:rPr lang="en-US" sz="6000" dirty="0" err="1" smtClean="0">
                <a:solidFill>
                  <a:schemeClr val="bg1"/>
                </a:solidFill>
                <a:latin typeface="Algerian" pitchFamily="82" charset="0"/>
              </a:rPr>
              <a:t>Бог</a:t>
            </a:r>
            <a:r>
              <a:rPr lang="en-US" sz="6000" dirty="0" smtClean="0">
                <a:solidFill>
                  <a:schemeClr val="bg1"/>
                </a:solidFill>
                <a:latin typeface="Algerian" pitchFamily="82" charset="0"/>
              </a:rPr>
              <a:t>” </a:t>
            </a:r>
            <a:endParaRPr lang="en-US" sz="6000" dirty="0">
              <a:solidFill>
                <a:schemeClr val="bg1"/>
              </a:solidFill>
              <a:latin typeface="Algerian" pitchFamily="82" charset="0"/>
            </a:endParaRPr>
          </a:p>
        </p:txBody>
      </p:sp>
      <p:sp>
        <p:nvSpPr>
          <p:cNvPr id="7" name="Rectangle 6"/>
          <p:cNvSpPr/>
          <p:nvPr/>
        </p:nvSpPr>
        <p:spPr>
          <a:xfrm>
            <a:off x="228600" y="1981200"/>
            <a:ext cx="4919937" cy="2246769"/>
          </a:xfrm>
          <a:prstGeom prst="rect">
            <a:avLst/>
          </a:prstGeom>
          <a:noFill/>
          <a:effectLst>
            <a:outerShdw dir="5400000" sx="58000" sy="58000" algn="ctr" rotWithShape="0">
              <a:srgbClr val="000000">
                <a:alpha val="43137"/>
              </a:srgbClr>
            </a:outerShdw>
          </a:effectLst>
        </p:spPr>
        <p:txBody>
          <a:bodyPr wrap="none" lIns="91440" tIns="45720" rIns="91440" bIns="45720">
            <a:spAutoFit/>
          </a:bodyPr>
          <a:lstStyle/>
          <a:p>
            <a:pPr algn="ctr"/>
            <a:r>
              <a:rPr lang="en-US" sz="14000" b="1" cap="none" spc="0" dirty="0" smtClean="0">
                <a:ln w="10541" cmpd="sng">
                  <a:solidFill>
                    <a:schemeClr val="tx2">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266700" dist="38100" dir="9000000" sx="118000" sy="118000" algn="l" rotWithShape="0">
                    <a:prstClr val="black">
                      <a:alpha val="64000"/>
                    </a:prstClr>
                  </a:outerShdw>
                </a:effectLst>
              </a:rPr>
              <a:t>Russia</a:t>
            </a:r>
            <a:endParaRPr lang="en-US" sz="14000" b="1" cap="none" spc="0" dirty="0">
              <a:ln w="10541" cmpd="sng">
                <a:solidFill>
                  <a:schemeClr val="tx2">
                    <a:lumMod val="5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266700" dist="38100" dir="9000000" sx="118000" sy="118000" algn="l" rotWithShape="0">
                  <a:prstClr val="black">
                    <a:alpha val="64000"/>
                  </a:prstClr>
                </a:outerShdw>
              </a:effectLst>
            </a:endParaRPr>
          </a:p>
        </p:txBody>
      </p:sp>
      <p:sp>
        <p:nvSpPr>
          <p:cNvPr id="8" name="TextBox 7"/>
          <p:cNvSpPr txBox="1"/>
          <p:nvPr/>
        </p:nvSpPr>
        <p:spPr>
          <a:xfrm>
            <a:off x="4876800" y="914400"/>
            <a:ext cx="4267200" cy="646331"/>
          </a:xfrm>
          <a:prstGeom prst="rect">
            <a:avLst/>
          </a:prstGeom>
          <a:noFill/>
        </p:spPr>
        <p:txBody>
          <a:bodyPr wrap="square" rtlCol="0">
            <a:spAutoFit/>
          </a:bodyPr>
          <a:lstStyle/>
          <a:p>
            <a:r>
              <a:rPr lang="en-US" sz="3600" dirty="0" smtClean="0">
                <a:solidFill>
                  <a:schemeClr val="accent1">
                    <a:lumMod val="75000"/>
                  </a:schemeClr>
                </a:solidFill>
                <a:latin typeface="Algerian" pitchFamily="82" charset="0"/>
              </a:rPr>
              <a:t>Talbots Abroad</a:t>
            </a:r>
            <a:endParaRPr lang="en-US" sz="3600" dirty="0">
              <a:solidFill>
                <a:schemeClr val="accent1">
                  <a:lumMod val="75000"/>
                </a:schemeClr>
              </a:solidFill>
              <a:latin typeface="Algerian" pitchFamily="82" charset="0"/>
            </a:endParaRPr>
          </a:p>
        </p:txBody>
      </p:sp>
      <p:sp>
        <p:nvSpPr>
          <p:cNvPr id="9" name="TextBox 8"/>
          <p:cNvSpPr txBox="1"/>
          <p:nvPr/>
        </p:nvSpPr>
        <p:spPr>
          <a:xfrm>
            <a:off x="5105400" y="304800"/>
            <a:ext cx="3886200" cy="584775"/>
          </a:xfrm>
          <a:prstGeom prst="rect">
            <a:avLst/>
          </a:prstGeom>
          <a:noFill/>
        </p:spPr>
        <p:txBody>
          <a:bodyPr wrap="square" rtlCol="0">
            <a:spAutoFit/>
          </a:bodyPr>
          <a:lstStyle/>
          <a:p>
            <a:r>
              <a:rPr lang="en-US" sz="3200" dirty="0" smtClean="0">
                <a:solidFill>
                  <a:schemeClr val="accent1">
                    <a:lumMod val="75000"/>
                  </a:schemeClr>
                </a:solidFill>
                <a:latin typeface="Algerian" pitchFamily="82" charset="0"/>
              </a:rPr>
              <a:t>Marissa Bagley</a:t>
            </a:r>
            <a:endParaRPr lang="en-US" sz="3200" dirty="0">
              <a:solidFill>
                <a:schemeClr val="accent1">
                  <a:lumMod val="75000"/>
                </a:schemeClr>
              </a:solidFill>
              <a:latin typeface="Algerian" pitchFamily="82" charset="0"/>
            </a:endParaRPr>
          </a:p>
        </p:txBody>
      </p:sp>
    </p:spTree>
  </p:cSld>
  <p:clrMapOvr>
    <a:masterClrMapping/>
  </p:clrMapOvr>
  <p:transition>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81000"/>
            <a:ext cx="9144000" cy="769441"/>
          </a:xfrm>
          <a:prstGeom prst="rect">
            <a:avLst/>
          </a:prstGeom>
          <a:noFill/>
        </p:spPr>
        <p:txBody>
          <a:bodyPr wrap="square" rtlCol="0">
            <a:spAutoFit/>
          </a:bodyPr>
          <a:lstStyle/>
          <a:p>
            <a:r>
              <a:rPr lang="en-US" sz="4400" dirty="0" smtClean="0">
                <a:solidFill>
                  <a:schemeClr val="accent1">
                    <a:lumMod val="75000"/>
                  </a:schemeClr>
                </a:solidFill>
                <a:latin typeface="Algerian" pitchFamily="82" charset="0"/>
              </a:rPr>
              <a:t>Traditional Russian Footwear</a:t>
            </a:r>
            <a:endParaRPr lang="en-US" sz="4400" dirty="0">
              <a:solidFill>
                <a:schemeClr val="accent1">
                  <a:lumMod val="75000"/>
                </a:schemeClr>
              </a:solidFill>
              <a:latin typeface="Algerian" pitchFamily="82" charset="0"/>
            </a:endParaRPr>
          </a:p>
        </p:txBody>
      </p:sp>
      <p:sp>
        <p:nvSpPr>
          <p:cNvPr id="3" name="TextBox 2"/>
          <p:cNvSpPr txBox="1"/>
          <p:nvPr/>
        </p:nvSpPr>
        <p:spPr>
          <a:xfrm>
            <a:off x="838200" y="2209800"/>
            <a:ext cx="2362200" cy="1200329"/>
          </a:xfrm>
          <a:prstGeom prst="rect">
            <a:avLst/>
          </a:prstGeom>
          <a:noFill/>
        </p:spPr>
        <p:txBody>
          <a:bodyPr wrap="square" rtlCol="0">
            <a:spAutoFit/>
          </a:bodyPr>
          <a:lstStyle/>
          <a:p>
            <a:pPr algn="ctr"/>
            <a:r>
              <a:rPr lang="en-US" dirty="0" smtClean="0">
                <a:latin typeface="Cambria" pitchFamily="18" charset="0"/>
              </a:rPr>
              <a:t>The </a:t>
            </a:r>
            <a:r>
              <a:rPr lang="en-US" dirty="0" err="1" smtClean="0">
                <a:latin typeface="Cambria" pitchFamily="18" charset="0"/>
              </a:rPr>
              <a:t>Valenki</a:t>
            </a:r>
            <a:r>
              <a:rPr lang="en-US" dirty="0" smtClean="0">
                <a:latin typeface="Cambria" pitchFamily="18" charset="0"/>
              </a:rPr>
              <a:t> is the traditional winter footwear of most Russians.</a:t>
            </a:r>
            <a:endParaRPr lang="en-US" dirty="0">
              <a:latin typeface="Cambria" pitchFamily="18" charset="0"/>
            </a:endParaRPr>
          </a:p>
        </p:txBody>
      </p:sp>
      <p:pic>
        <p:nvPicPr>
          <p:cNvPr id="4" name="Picture 3" descr="Footwear- Valenki.jpg"/>
          <p:cNvPicPr>
            <a:picLocks noChangeAspect="1"/>
          </p:cNvPicPr>
          <p:nvPr/>
        </p:nvPicPr>
        <p:blipFill>
          <a:blip r:embed="rId2" cstate="print"/>
          <a:stretch>
            <a:fillRect/>
          </a:stretch>
        </p:blipFill>
        <p:spPr>
          <a:xfrm>
            <a:off x="685800" y="3733800"/>
            <a:ext cx="2794000" cy="2095500"/>
          </a:xfrm>
          <a:prstGeom prst="rect">
            <a:avLst/>
          </a:prstGeom>
          <a:ln>
            <a:noFill/>
          </a:ln>
          <a:effectLst>
            <a:softEdge rad="112500"/>
          </a:effectLst>
        </p:spPr>
      </p:pic>
      <p:sp>
        <p:nvSpPr>
          <p:cNvPr id="5" name="TextBox 4"/>
          <p:cNvSpPr txBox="1"/>
          <p:nvPr/>
        </p:nvSpPr>
        <p:spPr>
          <a:xfrm>
            <a:off x="1219200" y="5867400"/>
            <a:ext cx="1676400" cy="369332"/>
          </a:xfrm>
          <a:prstGeom prst="rect">
            <a:avLst/>
          </a:prstGeom>
          <a:noFill/>
        </p:spPr>
        <p:txBody>
          <a:bodyPr wrap="square" rtlCol="0">
            <a:spAutoFit/>
          </a:bodyPr>
          <a:lstStyle/>
          <a:p>
            <a:r>
              <a:rPr lang="en-US" dirty="0" smtClean="0">
                <a:solidFill>
                  <a:schemeClr val="bg1"/>
                </a:solidFill>
                <a:latin typeface="Cambria" pitchFamily="18" charset="0"/>
              </a:rPr>
              <a:t>Some </a:t>
            </a:r>
            <a:r>
              <a:rPr lang="en-US" dirty="0" err="1" smtClean="0">
                <a:solidFill>
                  <a:schemeClr val="bg1"/>
                </a:solidFill>
                <a:latin typeface="Cambria" pitchFamily="18" charset="0"/>
              </a:rPr>
              <a:t>Valenkis</a:t>
            </a:r>
            <a:endParaRPr lang="en-US" dirty="0">
              <a:solidFill>
                <a:schemeClr val="bg1"/>
              </a:solidFill>
              <a:latin typeface="Cambria" pitchFamily="18" charset="0"/>
            </a:endParaRPr>
          </a:p>
        </p:txBody>
      </p:sp>
      <p:sp>
        <p:nvSpPr>
          <p:cNvPr id="7" name="TextBox 6"/>
          <p:cNvSpPr txBox="1"/>
          <p:nvPr/>
        </p:nvSpPr>
        <p:spPr>
          <a:xfrm>
            <a:off x="5791200" y="4648200"/>
            <a:ext cx="2971800" cy="1754326"/>
          </a:xfrm>
          <a:prstGeom prst="rect">
            <a:avLst/>
          </a:prstGeom>
          <a:noFill/>
        </p:spPr>
        <p:txBody>
          <a:bodyPr wrap="square" rtlCol="0">
            <a:spAutoFit/>
          </a:bodyPr>
          <a:lstStyle/>
          <a:p>
            <a:pPr algn="ctr"/>
            <a:r>
              <a:rPr lang="en-US" dirty="0" smtClean="0">
                <a:solidFill>
                  <a:schemeClr val="bg1"/>
                </a:solidFill>
                <a:latin typeface="Cambria" pitchFamily="18" charset="0"/>
              </a:rPr>
              <a:t>Another type of common shoe is the </a:t>
            </a:r>
            <a:r>
              <a:rPr lang="en-US" dirty="0" err="1" smtClean="0">
                <a:solidFill>
                  <a:schemeClr val="bg1"/>
                </a:solidFill>
                <a:latin typeface="Cambria" pitchFamily="18" charset="0"/>
              </a:rPr>
              <a:t>Bast</a:t>
            </a:r>
            <a:r>
              <a:rPr lang="en-US" dirty="0" smtClean="0">
                <a:solidFill>
                  <a:schemeClr val="bg1"/>
                </a:solidFill>
                <a:latin typeface="Cambria" pitchFamily="18" charset="0"/>
              </a:rPr>
              <a:t> shoe, </a:t>
            </a:r>
            <a:r>
              <a:rPr lang="en-US" dirty="0" smtClean="0">
                <a:solidFill>
                  <a:schemeClr val="bg1"/>
                </a:solidFill>
                <a:latin typeface="Cambria" pitchFamily="18" charset="0"/>
              </a:rPr>
              <a:t>woven of fibers of bark of the linden or birch tree.  Its compared to a basket for the foot.</a:t>
            </a:r>
            <a:endParaRPr lang="en-US" dirty="0">
              <a:solidFill>
                <a:schemeClr val="bg1"/>
              </a:solidFill>
              <a:latin typeface="Cambria" pitchFamily="18" charset="0"/>
            </a:endParaRPr>
          </a:p>
        </p:txBody>
      </p:sp>
      <p:pic>
        <p:nvPicPr>
          <p:cNvPr id="8" name="Picture 7" descr="bast shoe.jpg"/>
          <p:cNvPicPr>
            <a:picLocks noChangeAspect="1"/>
          </p:cNvPicPr>
          <p:nvPr/>
        </p:nvPicPr>
        <p:blipFill>
          <a:blip r:embed="rId3" cstate="print"/>
          <a:stretch>
            <a:fillRect/>
          </a:stretch>
        </p:blipFill>
        <p:spPr>
          <a:xfrm>
            <a:off x="5867400" y="1752600"/>
            <a:ext cx="2695575" cy="1978667"/>
          </a:xfrm>
          <a:prstGeom prst="rect">
            <a:avLst/>
          </a:prstGeom>
          <a:ln>
            <a:noFill/>
          </a:ln>
          <a:effectLst>
            <a:softEdge rad="112500"/>
          </a:effectLst>
        </p:spPr>
      </p:pic>
      <p:sp>
        <p:nvSpPr>
          <p:cNvPr id="9" name="TextBox 8"/>
          <p:cNvSpPr txBox="1"/>
          <p:nvPr/>
        </p:nvSpPr>
        <p:spPr>
          <a:xfrm>
            <a:off x="6477000" y="3733800"/>
            <a:ext cx="1600200" cy="369332"/>
          </a:xfrm>
          <a:prstGeom prst="rect">
            <a:avLst/>
          </a:prstGeom>
          <a:noFill/>
        </p:spPr>
        <p:txBody>
          <a:bodyPr wrap="square" rtlCol="0">
            <a:spAutoFit/>
          </a:bodyPr>
          <a:lstStyle/>
          <a:p>
            <a:pPr algn="ctr"/>
            <a:r>
              <a:rPr lang="en-US" dirty="0" err="1" smtClean="0">
                <a:latin typeface="Cambria" pitchFamily="18" charset="0"/>
              </a:rPr>
              <a:t>Bast</a:t>
            </a:r>
            <a:r>
              <a:rPr lang="en-US" dirty="0" smtClean="0">
                <a:latin typeface="Cambria" pitchFamily="18" charset="0"/>
              </a:rPr>
              <a:t> shoes</a:t>
            </a:r>
            <a:endParaRPr lang="en-US" dirty="0">
              <a:latin typeface="Cambria"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67000" y="304800"/>
            <a:ext cx="3733800" cy="769441"/>
          </a:xfrm>
          <a:prstGeom prst="rect">
            <a:avLst/>
          </a:prstGeom>
          <a:noFill/>
        </p:spPr>
        <p:txBody>
          <a:bodyPr wrap="square" rtlCol="0">
            <a:spAutoFit/>
          </a:bodyPr>
          <a:lstStyle/>
          <a:p>
            <a:pPr algn="ctr"/>
            <a:r>
              <a:rPr lang="en-US" sz="4400" dirty="0" smtClean="0">
                <a:solidFill>
                  <a:schemeClr val="accent1">
                    <a:lumMod val="75000"/>
                  </a:schemeClr>
                </a:solidFill>
                <a:latin typeface="Algerian" pitchFamily="82" charset="0"/>
              </a:rPr>
              <a:t>Landscape</a:t>
            </a:r>
            <a:endParaRPr lang="en-US" dirty="0">
              <a:solidFill>
                <a:schemeClr val="accent1">
                  <a:lumMod val="75000"/>
                </a:schemeClr>
              </a:solidFill>
              <a:latin typeface="Algerian" pitchFamily="82" charset="0"/>
            </a:endParaRPr>
          </a:p>
        </p:txBody>
      </p:sp>
      <p:sp>
        <p:nvSpPr>
          <p:cNvPr id="3" name="TextBox 2"/>
          <p:cNvSpPr txBox="1"/>
          <p:nvPr/>
        </p:nvSpPr>
        <p:spPr>
          <a:xfrm>
            <a:off x="1219200" y="1752600"/>
            <a:ext cx="1600200" cy="4247317"/>
          </a:xfrm>
          <a:prstGeom prst="rect">
            <a:avLst/>
          </a:prstGeom>
          <a:noFill/>
        </p:spPr>
        <p:txBody>
          <a:bodyPr wrap="square" rtlCol="0">
            <a:spAutoFit/>
          </a:bodyPr>
          <a:lstStyle/>
          <a:p>
            <a:pPr algn="ctr"/>
            <a:r>
              <a:rPr lang="en-US" dirty="0" smtClean="0">
                <a:latin typeface="Cambria" pitchFamily="18" charset="0"/>
              </a:rPr>
              <a:t>Russia borders eleven countries- Finland, Estonia, Latvia, Lithuania, Ukraine, Belarus, </a:t>
            </a:r>
            <a:r>
              <a:rPr lang="en-US" dirty="0" err="1" smtClean="0">
                <a:latin typeface="Cambria" pitchFamily="18" charset="0"/>
              </a:rPr>
              <a:t>Kazakhastan</a:t>
            </a:r>
            <a:r>
              <a:rPr lang="en-US" dirty="0" smtClean="0">
                <a:latin typeface="Cambria" pitchFamily="18" charset="0"/>
              </a:rPr>
              <a:t>, China, Mongolia, Armenia, and Georgia.</a:t>
            </a:r>
            <a:endParaRPr lang="en-US" dirty="0">
              <a:latin typeface="Cambria" pitchFamily="18" charset="0"/>
            </a:endParaRPr>
          </a:p>
        </p:txBody>
      </p:sp>
      <p:sp>
        <p:nvSpPr>
          <p:cNvPr id="4" name="TextBox 3"/>
          <p:cNvSpPr txBox="1"/>
          <p:nvPr/>
        </p:nvSpPr>
        <p:spPr>
          <a:xfrm>
            <a:off x="4343400" y="4953000"/>
            <a:ext cx="4267200" cy="923330"/>
          </a:xfrm>
          <a:prstGeom prst="rect">
            <a:avLst/>
          </a:prstGeom>
          <a:noFill/>
        </p:spPr>
        <p:txBody>
          <a:bodyPr wrap="square" rtlCol="0">
            <a:spAutoFit/>
          </a:bodyPr>
          <a:lstStyle/>
          <a:p>
            <a:pPr algn="ctr"/>
            <a:r>
              <a:rPr lang="en-US" dirty="0" smtClean="0">
                <a:solidFill>
                  <a:schemeClr val="bg1"/>
                </a:solidFill>
                <a:latin typeface="Cambria" pitchFamily="18" charset="0"/>
              </a:rPr>
              <a:t>Russia has many geographical features including mountainous areas, rolling plains, and tundra.</a:t>
            </a:r>
            <a:endParaRPr lang="en-US" dirty="0">
              <a:solidFill>
                <a:schemeClr val="bg1"/>
              </a:solidFill>
              <a:latin typeface="Cambria" pitchFamily="18" charset="0"/>
            </a:endParaRPr>
          </a:p>
        </p:txBody>
      </p:sp>
      <p:pic>
        <p:nvPicPr>
          <p:cNvPr id="5" name="Picture 4" descr="rusmap1.gif"/>
          <p:cNvPicPr>
            <a:picLocks noChangeAspect="1"/>
          </p:cNvPicPr>
          <p:nvPr/>
        </p:nvPicPr>
        <p:blipFill>
          <a:blip r:embed="rId2" cstate="print"/>
          <a:stretch>
            <a:fillRect/>
          </a:stretch>
        </p:blipFill>
        <p:spPr>
          <a:xfrm>
            <a:off x="4191000" y="1219200"/>
            <a:ext cx="4685538" cy="33528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7800" y="304800"/>
            <a:ext cx="6248400" cy="830997"/>
          </a:xfrm>
          <a:prstGeom prst="rect">
            <a:avLst/>
          </a:prstGeom>
          <a:noFill/>
        </p:spPr>
        <p:txBody>
          <a:bodyPr wrap="square" rtlCol="0">
            <a:spAutoFit/>
          </a:bodyPr>
          <a:lstStyle/>
          <a:p>
            <a:pPr algn="ctr"/>
            <a:r>
              <a:rPr lang="en-US" sz="4800" dirty="0" smtClean="0">
                <a:solidFill>
                  <a:schemeClr val="accent1">
                    <a:lumMod val="75000"/>
                  </a:schemeClr>
                </a:solidFill>
                <a:latin typeface="Algerian" pitchFamily="82" charset="0"/>
              </a:rPr>
              <a:t>Russian Beginnings</a:t>
            </a:r>
            <a:endParaRPr lang="en-US" sz="4800" dirty="0">
              <a:solidFill>
                <a:schemeClr val="accent1">
                  <a:lumMod val="75000"/>
                </a:schemeClr>
              </a:solidFill>
              <a:latin typeface="Algerian" pitchFamily="82" charset="0"/>
            </a:endParaRPr>
          </a:p>
        </p:txBody>
      </p:sp>
      <p:sp>
        <p:nvSpPr>
          <p:cNvPr id="3" name="TextBox 2"/>
          <p:cNvSpPr txBox="1"/>
          <p:nvPr/>
        </p:nvSpPr>
        <p:spPr>
          <a:xfrm>
            <a:off x="533400" y="2209800"/>
            <a:ext cx="2743200" cy="1200329"/>
          </a:xfrm>
          <a:prstGeom prst="rect">
            <a:avLst/>
          </a:prstGeom>
          <a:noFill/>
        </p:spPr>
        <p:txBody>
          <a:bodyPr wrap="square" rtlCol="0">
            <a:spAutoFit/>
          </a:bodyPr>
          <a:lstStyle/>
          <a:p>
            <a:pPr algn="ctr"/>
            <a:r>
              <a:rPr lang="en-US" dirty="0" smtClean="0">
                <a:latin typeface="Cambria" pitchFamily="18" charset="0"/>
              </a:rPr>
              <a:t>The first people of Russia were actually </a:t>
            </a:r>
            <a:r>
              <a:rPr lang="en-US" dirty="0" err="1" smtClean="0">
                <a:latin typeface="Cambria" pitchFamily="18" charset="0"/>
              </a:rPr>
              <a:t>Varangian</a:t>
            </a:r>
            <a:r>
              <a:rPr lang="en-US" dirty="0" smtClean="0">
                <a:latin typeface="Cambria" pitchFamily="18" charset="0"/>
              </a:rPr>
              <a:t>, an ancestor to Scandinavians today.</a:t>
            </a:r>
            <a:endParaRPr lang="en-US" dirty="0">
              <a:latin typeface="Cambria" pitchFamily="18" charset="0"/>
            </a:endParaRPr>
          </a:p>
        </p:txBody>
      </p:sp>
      <p:sp>
        <p:nvSpPr>
          <p:cNvPr id="4" name="TextBox 3"/>
          <p:cNvSpPr txBox="1"/>
          <p:nvPr/>
        </p:nvSpPr>
        <p:spPr>
          <a:xfrm>
            <a:off x="381000" y="5334000"/>
            <a:ext cx="3048000" cy="1200329"/>
          </a:xfrm>
          <a:prstGeom prst="rect">
            <a:avLst/>
          </a:prstGeom>
          <a:noFill/>
        </p:spPr>
        <p:txBody>
          <a:bodyPr wrap="square" rtlCol="0">
            <a:spAutoFit/>
          </a:bodyPr>
          <a:lstStyle/>
          <a:p>
            <a:pPr algn="ctr"/>
            <a:r>
              <a:rPr lang="en-US" dirty="0" smtClean="0">
                <a:solidFill>
                  <a:schemeClr val="bg1"/>
                </a:solidFill>
                <a:latin typeface="Cambria" pitchFamily="18" charset="0"/>
              </a:rPr>
              <a:t>The five first rulers were named Igor, Oleg, Ryurik (also spelled Rurik), </a:t>
            </a:r>
            <a:r>
              <a:rPr lang="en-US" dirty="0" err="1" smtClean="0">
                <a:solidFill>
                  <a:schemeClr val="bg1"/>
                </a:solidFill>
                <a:latin typeface="Cambria" pitchFamily="18" charset="0"/>
              </a:rPr>
              <a:t>Svyatslov</a:t>
            </a:r>
            <a:r>
              <a:rPr lang="en-US" dirty="0" smtClean="0">
                <a:solidFill>
                  <a:schemeClr val="bg1"/>
                </a:solidFill>
                <a:latin typeface="Cambria" pitchFamily="18" charset="0"/>
              </a:rPr>
              <a:t>, and Vladimir I. </a:t>
            </a:r>
            <a:endParaRPr lang="en-US" dirty="0">
              <a:solidFill>
                <a:schemeClr val="bg1"/>
              </a:solidFill>
              <a:latin typeface="Cambria" pitchFamily="18" charset="0"/>
            </a:endParaRPr>
          </a:p>
        </p:txBody>
      </p:sp>
      <p:pic>
        <p:nvPicPr>
          <p:cNvPr id="5" name="Picture 4" descr="Ryurik.jpg"/>
          <p:cNvPicPr>
            <a:picLocks noChangeAspect="1"/>
          </p:cNvPicPr>
          <p:nvPr/>
        </p:nvPicPr>
        <p:blipFill>
          <a:blip r:embed="rId2" cstate="print"/>
          <a:stretch>
            <a:fillRect/>
          </a:stretch>
        </p:blipFill>
        <p:spPr>
          <a:xfrm>
            <a:off x="5486400" y="1676400"/>
            <a:ext cx="2829208" cy="3429000"/>
          </a:xfrm>
          <a:prstGeom prst="rect">
            <a:avLst/>
          </a:prstGeom>
        </p:spPr>
      </p:pic>
      <p:sp>
        <p:nvSpPr>
          <p:cNvPr id="6" name="TextBox 5"/>
          <p:cNvSpPr txBox="1"/>
          <p:nvPr/>
        </p:nvSpPr>
        <p:spPr>
          <a:xfrm>
            <a:off x="5791200" y="5334000"/>
            <a:ext cx="2362200" cy="923330"/>
          </a:xfrm>
          <a:prstGeom prst="rect">
            <a:avLst/>
          </a:prstGeom>
          <a:noFill/>
        </p:spPr>
        <p:txBody>
          <a:bodyPr wrap="square" rtlCol="0">
            <a:spAutoFit/>
          </a:bodyPr>
          <a:lstStyle/>
          <a:p>
            <a:pPr algn="ctr"/>
            <a:r>
              <a:rPr lang="en-US" dirty="0" smtClean="0">
                <a:solidFill>
                  <a:schemeClr val="bg1"/>
                </a:solidFill>
                <a:latin typeface="Cambria" pitchFamily="18" charset="0"/>
              </a:rPr>
              <a:t>A painting or Ryurik, one of the first Russian rulers.</a:t>
            </a:r>
            <a:endParaRPr lang="en-US" dirty="0">
              <a:solidFill>
                <a:schemeClr val="bg1"/>
              </a:solidFill>
              <a:latin typeface="Cambria" pitchFamily="18" charset="0"/>
            </a:endParaRPr>
          </a:p>
        </p:txBody>
      </p:sp>
      <p:sp>
        <p:nvSpPr>
          <p:cNvPr id="7" name="TextBox 6"/>
          <p:cNvSpPr txBox="1"/>
          <p:nvPr/>
        </p:nvSpPr>
        <p:spPr>
          <a:xfrm>
            <a:off x="2286000" y="3657600"/>
            <a:ext cx="2590800" cy="1477328"/>
          </a:xfrm>
          <a:prstGeom prst="rect">
            <a:avLst/>
          </a:prstGeom>
          <a:noFill/>
        </p:spPr>
        <p:txBody>
          <a:bodyPr wrap="square" rtlCol="0">
            <a:spAutoFit/>
          </a:bodyPr>
          <a:lstStyle/>
          <a:p>
            <a:pPr algn="ctr"/>
            <a:r>
              <a:rPr lang="en-US" dirty="0" smtClean="0">
                <a:latin typeface="Cambria" pitchFamily="18" charset="0"/>
              </a:rPr>
              <a:t>Russia was first considered to be a country, at this time being under Ryurik, in 862.</a:t>
            </a:r>
            <a:endParaRPr lang="en-US" dirty="0">
              <a:latin typeface="Cambria" pitchFamily="18" charset="0"/>
            </a:endParaRPr>
          </a:p>
        </p:txBody>
      </p:sp>
    </p:spTree>
  </p:cSld>
  <p:clrMapOvr>
    <a:masterClrMapping/>
  </p:clrMapOvr>
  <p:transition>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28800" y="152400"/>
            <a:ext cx="5181600" cy="769441"/>
          </a:xfrm>
          <a:prstGeom prst="rect">
            <a:avLst/>
          </a:prstGeom>
          <a:noFill/>
        </p:spPr>
        <p:txBody>
          <a:bodyPr wrap="square" rtlCol="0">
            <a:spAutoFit/>
          </a:bodyPr>
          <a:lstStyle/>
          <a:p>
            <a:pPr algn="ctr"/>
            <a:r>
              <a:rPr lang="en-US" sz="4400" dirty="0" smtClean="0">
                <a:solidFill>
                  <a:schemeClr val="accent1">
                    <a:lumMod val="75000"/>
                  </a:schemeClr>
                </a:solidFill>
                <a:latin typeface="Algerian" pitchFamily="82" charset="0"/>
              </a:rPr>
              <a:t>Russian Cities</a:t>
            </a:r>
            <a:endParaRPr lang="en-US" sz="4400" dirty="0">
              <a:solidFill>
                <a:schemeClr val="accent1">
                  <a:lumMod val="75000"/>
                </a:schemeClr>
              </a:solidFill>
              <a:latin typeface="Algerian" pitchFamily="82" charset="0"/>
            </a:endParaRPr>
          </a:p>
        </p:txBody>
      </p:sp>
      <p:sp>
        <p:nvSpPr>
          <p:cNvPr id="4" name="TextBox 3"/>
          <p:cNvSpPr txBox="1"/>
          <p:nvPr/>
        </p:nvSpPr>
        <p:spPr>
          <a:xfrm>
            <a:off x="228600" y="1828800"/>
            <a:ext cx="2514600" cy="1200329"/>
          </a:xfrm>
          <a:prstGeom prst="rect">
            <a:avLst/>
          </a:prstGeom>
          <a:noFill/>
        </p:spPr>
        <p:txBody>
          <a:bodyPr wrap="square" rtlCol="0">
            <a:spAutoFit/>
          </a:bodyPr>
          <a:lstStyle/>
          <a:p>
            <a:pPr algn="ctr"/>
            <a:r>
              <a:rPr lang="en-US" dirty="0" smtClean="0">
                <a:latin typeface="Cambria" pitchFamily="18" charset="0"/>
              </a:rPr>
              <a:t>Two of the most famous cities in Russia are Moscow and St. Petersburg.</a:t>
            </a:r>
            <a:endParaRPr lang="en-US" dirty="0">
              <a:latin typeface="Cambria" pitchFamily="18" charset="0"/>
            </a:endParaRPr>
          </a:p>
        </p:txBody>
      </p:sp>
      <p:sp>
        <p:nvSpPr>
          <p:cNvPr id="5" name="TextBox 4"/>
          <p:cNvSpPr txBox="1"/>
          <p:nvPr/>
        </p:nvSpPr>
        <p:spPr>
          <a:xfrm>
            <a:off x="685800" y="4724400"/>
            <a:ext cx="2819400" cy="1754326"/>
          </a:xfrm>
          <a:prstGeom prst="rect">
            <a:avLst/>
          </a:prstGeom>
          <a:noFill/>
        </p:spPr>
        <p:txBody>
          <a:bodyPr wrap="square" rtlCol="0">
            <a:spAutoFit/>
          </a:bodyPr>
          <a:lstStyle/>
          <a:p>
            <a:r>
              <a:rPr lang="en-US" dirty="0" smtClean="0">
                <a:solidFill>
                  <a:schemeClr val="bg1"/>
                </a:solidFill>
                <a:latin typeface="Cambria" pitchFamily="18" charset="0"/>
              </a:rPr>
              <a:t>The capital of Russia is Moscow.  It is the sixth most populated city in the world, as well as the second most expensive to live in behind Tokyo.</a:t>
            </a:r>
            <a:endParaRPr lang="en-US" dirty="0">
              <a:solidFill>
                <a:schemeClr val="bg1"/>
              </a:solidFill>
              <a:latin typeface="Cambria" pitchFamily="18" charset="0"/>
            </a:endParaRPr>
          </a:p>
        </p:txBody>
      </p:sp>
      <p:sp>
        <p:nvSpPr>
          <p:cNvPr id="6" name="TextBox 5"/>
          <p:cNvSpPr txBox="1"/>
          <p:nvPr/>
        </p:nvSpPr>
        <p:spPr>
          <a:xfrm>
            <a:off x="5257800" y="1600200"/>
            <a:ext cx="3505200" cy="4708981"/>
          </a:xfrm>
          <a:prstGeom prst="rect">
            <a:avLst/>
          </a:prstGeom>
          <a:noFill/>
          <a:ln w="28575">
            <a:solidFill>
              <a:schemeClr val="tx1"/>
            </a:solidFill>
          </a:ln>
        </p:spPr>
        <p:txBody>
          <a:bodyPr wrap="square" rtlCol="0">
            <a:spAutoFit/>
          </a:bodyPr>
          <a:lstStyle/>
          <a:p>
            <a:pPr algn="ctr"/>
            <a:r>
              <a:rPr lang="en-US" sz="2400" dirty="0" smtClean="0">
                <a:latin typeface="Cambria" pitchFamily="18" charset="0"/>
              </a:rPr>
              <a:t>St. Petersburg</a:t>
            </a:r>
          </a:p>
          <a:p>
            <a:pPr algn="ctr"/>
            <a:endParaRPr lang="en-US" sz="2400" dirty="0" smtClean="0">
              <a:latin typeface="Cambria" pitchFamily="18" charset="0"/>
            </a:endParaRPr>
          </a:p>
          <a:p>
            <a:r>
              <a:rPr lang="en-US" dirty="0" smtClean="0">
                <a:latin typeface="Cambria" pitchFamily="18" charset="0"/>
              </a:rPr>
              <a:t>St. Petersburg is located along the coast of the Baltic Sea near Finland.  Its name was changed to Petrograd in 1914 by Czar Nicholas II because the name ‘Petersburg’ sounded too English.   10 years later, the name was changed once again, this time to Leningrad.  Between 1732 and 1918 it was the capital of Russia.  Today, it is the second largest city in Russia. </a:t>
            </a:r>
          </a:p>
          <a:p>
            <a:endParaRPr lang="en-US" dirty="0" smtClean="0"/>
          </a:p>
          <a:p>
            <a:endParaRPr lang="en-US" dirty="0"/>
          </a:p>
        </p:txBody>
      </p:sp>
      <p:pic>
        <p:nvPicPr>
          <p:cNvPr id="7" name="Picture 6" descr="Kremlin.jpg"/>
          <p:cNvPicPr>
            <a:picLocks noChangeAspect="1"/>
          </p:cNvPicPr>
          <p:nvPr/>
        </p:nvPicPr>
        <p:blipFill>
          <a:blip r:embed="rId2" cstate="print"/>
          <a:stretch>
            <a:fillRect/>
          </a:stretch>
        </p:blipFill>
        <p:spPr>
          <a:xfrm>
            <a:off x="2895600" y="1981200"/>
            <a:ext cx="1847850" cy="2466975"/>
          </a:xfrm>
          <a:prstGeom prst="rect">
            <a:avLst/>
          </a:prstGeom>
          <a:effectLst>
            <a:outerShdw blurRad="50800" dist="38100" dir="18900000" algn="bl" rotWithShape="0">
              <a:prstClr val="black">
                <a:alpha val="40000"/>
              </a:prstClr>
            </a:outerShdw>
            <a:reflection blurRad="6350" stA="50000" endA="300" endPos="55000" dir="5400000" sy="-100000" algn="bl" rotWithShape="0"/>
          </a:effectLst>
        </p:spPr>
      </p:pic>
    </p:spTree>
  </p:cSld>
  <p:clrMapOvr>
    <a:masterClrMapping/>
  </p:clrMapOvr>
  <p:transition>
    <p:wheel spokes="2"/>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152400"/>
            <a:ext cx="5181600" cy="1015663"/>
          </a:xfrm>
          <a:prstGeom prst="rect">
            <a:avLst/>
          </a:prstGeom>
          <a:noFill/>
        </p:spPr>
        <p:txBody>
          <a:bodyPr wrap="square" rtlCol="0">
            <a:spAutoFit/>
          </a:bodyPr>
          <a:lstStyle/>
          <a:p>
            <a:pPr algn="ctr"/>
            <a:r>
              <a:rPr lang="en-US" sz="4400" dirty="0" smtClean="0">
                <a:solidFill>
                  <a:schemeClr val="accent1">
                    <a:lumMod val="75000"/>
                  </a:schemeClr>
                </a:solidFill>
                <a:latin typeface="Algerian" pitchFamily="82" charset="0"/>
              </a:rPr>
              <a:t>Russian Cities</a:t>
            </a:r>
            <a:br>
              <a:rPr lang="en-US" sz="4400" dirty="0" smtClean="0">
                <a:solidFill>
                  <a:schemeClr val="accent1">
                    <a:lumMod val="75000"/>
                  </a:schemeClr>
                </a:solidFill>
                <a:latin typeface="Algerian" pitchFamily="82" charset="0"/>
              </a:rPr>
            </a:br>
            <a:r>
              <a:rPr lang="en-US" sz="1600" dirty="0" smtClean="0">
                <a:solidFill>
                  <a:schemeClr val="accent1">
                    <a:lumMod val="75000"/>
                  </a:schemeClr>
                </a:solidFill>
                <a:latin typeface="Algerian" pitchFamily="82" charset="0"/>
              </a:rPr>
              <a:t>(Continued)</a:t>
            </a:r>
            <a:endParaRPr lang="en-US" sz="4400" dirty="0">
              <a:solidFill>
                <a:schemeClr val="accent1">
                  <a:lumMod val="75000"/>
                </a:schemeClr>
              </a:solidFill>
              <a:latin typeface="Algerian" pitchFamily="82" charset="0"/>
            </a:endParaRPr>
          </a:p>
        </p:txBody>
      </p:sp>
      <p:sp>
        <p:nvSpPr>
          <p:cNvPr id="3" name="TextBox 2"/>
          <p:cNvSpPr txBox="1"/>
          <p:nvPr/>
        </p:nvSpPr>
        <p:spPr>
          <a:xfrm>
            <a:off x="609600" y="1225689"/>
            <a:ext cx="3124200" cy="5632311"/>
          </a:xfrm>
          <a:prstGeom prst="rect">
            <a:avLst/>
          </a:prstGeom>
          <a:noFill/>
        </p:spPr>
        <p:txBody>
          <a:bodyPr wrap="square" rtlCol="0">
            <a:spAutoFit/>
          </a:bodyPr>
          <a:lstStyle/>
          <a:p>
            <a:pPr algn="ctr"/>
            <a:r>
              <a:rPr lang="en-US" b="1" dirty="0" smtClean="0">
                <a:latin typeface="Cambria" pitchFamily="18" charset="0"/>
              </a:rPr>
              <a:t>Things you didn’t know about Moscow:</a:t>
            </a:r>
          </a:p>
          <a:p>
            <a:endParaRPr lang="en-US" dirty="0" smtClean="0"/>
          </a:p>
          <a:p>
            <a:pPr algn="ctr"/>
            <a:r>
              <a:rPr lang="en-US" dirty="0" smtClean="0">
                <a:latin typeface="Cambria" pitchFamily="18" charset="0"/>
              </a:rPr>
              <a:t>Moscow has required a variety of nicknames, including “The Third Rome” and “The First Throne.”</a:t>
            </a:r>
          </a:p>
          <a:p>
            <a:pPr algn="ctr"/>
            <a:endParaRPr lang="en-US" dirty="0" smtClean="0">
              <a:latin typeface="Cambria" pitchFamily="18" charset="0"/>
            </a:endParaRPr>
          </a:p>
          <a:p>
            <a:pPr algn="ctr"/>
            <a:r>
              <a:rPr lang="en-US" dirty="0" smtClean="0">
                <a:latin typeface="Cambria" pitchFamily="18" charset="0"/>
              </a:rPr>
              <a:t>Moscow was named after the river that runs through it.</a:t>
            </a:r>
          </a:p>
          <a:p>
            <a:pPr algn="ctr"/>
            <a:endParaRPr lang="en-US" dirty="0" smtClean="0">
              <a:latin typeface="Cambria" pitchFamily="18" charset="0"/>
            </a:endParaRPr>
          </a:p>
          <a:p>
            <a:pPr algn="ctr"/>
            <a:r>
              <a:rPr lang="en-US" dirty="0" smtClean="0">
                <a:latin typeface="Cambria" pitchFamily="18" charset="0"/>
              </a:rPr>
              <a:t>The average temperature is 42.4 degrees Fahrenheit.</a:t>
            </a:r>
          </a:p>
          <a:p>
            <a:pPr algn="ctr"/>
            <a:endParaRPr lang="en-US" dirty="0" smtClean="0">
              <a:latin typeface="Cambria" pitchFamily="18" charset="0"/>
            </a:endParaRPr>
          </a:p>
          <a:p>
            <a:pPr algn="ctr"/>
            <a:r>
              <a:rPr lang="en-US" dirty="0" smtClean="0">
                <a:latin typeface="Cambria" pitchFamily="18" charset="0"/>
              </a:rPr>
              <a:t>Over 11 million people reside there.</a:t>
            </a:r>
          </a:p>
          <a:p>
            <a:pPr algn="ctr"/>
            <a:endParaRPr lang="en-US" dirty="0" smtClean="0">
              <a:latin typeface="Cambria" pitchFamily="18" charset="0"/>
            </a:endParaRPr>
          </a:p>
          <a:p>
            <a:pPr algn="ctr"/>
            <a:endParaRPr lang="en-US" dirty="0" smtClean="0">
              <a:latin typeface="Cambria" pitchFamily="18" charset="0"/>
            </a:endParaRPr>
          </a:p>
          <a:p>
            <a:endParaRPr lang="en-US" dirty="0" smtClean="0"/>
          </a:p>
          <a:p>
            <a:endParaRPr lang="en-US" dirty="0"/>
          </a:p>
        </p:txBody>
      </p:sp>
      <p:sp>
        <p:nvSpPr>
          <p:cNvPr id="1026" name="AutoShape 2" descr="data:image/jpeg;base64,/9j/4AAQSkZJRgABAQAAAQABAAD/2wCEAAkGBhMSERQUExQWFRUWFxcYGBcXFxgXGBUYGBgVFxQYFxgaHCYeFxojHBQVHy8gIycpLCwsFR4xNTAqNSYrLCkBCQoKDgwOGg8PGiwfHB8sLCwpLCwsLCwpKSkpKSksKSwpLCwpKSwpLCkpLCwpKSkpKSwpKSwsKSwpNSwpKSksLP/AABEIAMIBAwMBIgACEQEDEQH/xAAbAAABBQEBAAAAAAAAAAAAAAAEAQIDBQYAB//EAD4QAAIBAgQDBgQDBgUEAwAAAAECEQADBBIhMQVBUQYTImFxkTKBobFCwdEUI1JygvAVM2KS4QcWQ/FTc7L/xAAXAQEBAQEAAAAAAAAAAAAAAAAAAQID/8QAHREBAQEAAwEAAwAAAAAAAAAAABEBITFBUQJhcf/aAAwDAQACEQMRAD8ATDJpRdpNKgsEbUTabageEHtSlBSpE1KgoIhbpGsa1OTTc9BF3FL3dTBqUtQQG3SZKn0pAaCEWqf3NSUneaxB9eXp60CC3XLbqUGuLUEeSnrZpM1Oa8BQMK06KQ3dflTpoI3SmFamBFNPrQRFKeFpxYdaa1wdaDilIyUjXgOe29cLgPOgaLes/wB6T+tKRSHECDrSNcETQKFpctNLgc64uOtAjLUVxakZvOoWuA70AuIXUVHdTSn37gmor14daCCupBcFdQT2b9EpjR0+lB94Ao11ppxE8z/flQWS4vypycQ30qqtX4nnT1xPWgsnxJY71IbnQ1VPiJBG222kTNE5xkD8hIjqRprQHZ6RsR0FDq8gEAwfLSke6cpgH2NBKcSRuI96cmI9fY0JMnQepLfrSksDAdf92g06xQFNiG5giplZtND7UC5bncQwNs0n7U/DshHiJBjpQGd9BM+h8qVmncEDrvQhtKZClFIE7sSdPTSuaMwyllP08/SgmLxsffT71xc+R+YqI4NioltTsRBIPmSaHbvAGLEtlO6BT+U0BjXSCJG5gR71FiMaVYiCRl6jQz1HlUNzHAka3AR/EImRyAJp4waSG7y5mJn4dJoFvYwBS0NAk9JEwCDsda7DYwOobUAaHyP58qdiLT5fivOhn8M/TpQuGgZrYzFZOphdRvvtpQFG6QIJ15H9aHxB8UFoUamZj6VYvYswTnYhTJ1X5a1T8fv2QyhczEnMxlYiCAB89aCJLwJaDAnmTqOXKrjAWQY1BB0gVQ8Qt93azK8GAVg6zpOnpNC4bj19bRcXBm7wKJUfCRJ5RQa7H4MKOvkaBxGIBQaaTETFdd4kLkksBMbg8uWnKgcfi8yhcwnflHtyoJSYG4111IP2pLYnrpOgB1qE8PIEl1fTYaadKQ2pGgIPPK4I9fioJnuiSMraef3pExahdjI6xBNDWgNZJ5wZG/nSriIMAbdYOnMiggxbH+IamdDtS3boyz/zS3wxbSSP4gmtNv25IGVp6wAfvQRrfEfEfaurmtt5j+oV1BZ4fAAqNGbzk7/MbVNd4e/REGnxMJFT2sICPE5OuxYn6CiMOiAwBz6AfegrbnD0H/kUxrpPLflQ2QGMj7/6Tp/cVc8QuDu2gAaHc61R4S706R9CPzoENoGZaZy7AxofOj7+GUW7YUMFZhrpqSdZ6Cg7JAMcxp9qON2bFk+anp1/SgJOBi6EkgFSd5j0GlLZv2wdHdtdfL6069iVW+pLAeE8551XixlYMqAjUkOzLPSIigOtQw2dhpsk/UUt3DKIbxrvJKCB6ztUdl3uP8QTTUB3ykeXSrG5i7VsQWltPxMxPzJ/Kgr89sDVnBI/hXn609DbRmGa4QIBB2j1BGlSWeIs5OVV2MZhGvOOZoNsbcMzBJ3H/qgKS9YBGgYdV1I8jH6067ibMxm05AsIPltK0PawV27ssAdFAH9/Oi17OORDMoHv9hTgV+IxtsHxAPPR5CnbpoKIsY1eZO2kMIBG3MMR867/ALUK5pYMOo0j1mnYC1atgpkR5M6gE+YO+lALirhYEB8pkQRdGUnrBYke9QGzc1P7Rb1BB/eTp01NQYNV/aFIVWAYkpBy7HQ6cq0mN4mLay1pFHKRofQZdaewUtvDgL8dqB/qM/aiybjiFXLmgkqq/kAfeqrH45GuSq2reVQ0iA5MwQI8uW9CrjU37xlbmTPuCs+xoLy4jrBLkqTzXMNtZjSqTi/CzbuCAxUgEEgxrOk1LZ4gCABcB1CRJEyDyiN6LxOXujnN1VMR8LDTcaGBQUeIw8W3JjYEAMCZzIIMbb/ShFZe5I/F3oI9MpmicZJUwCQGgGJze1C5Yta6fvNJBn4ddem1BbM5zeEWyNYB1Pz18qiu4xtslsf0CdatRxAKJW5aCkfhsmN9icwINV+IayrlnYEnkFkeo/ea0gitC9pCk9OgoplfJL5QPPQ+wpiWrTOPAwVhKkAAmBJ8JYyfQ1DFufCSq7CcpbTeQW0oDLGOcAsEDKOYAMe4oTFcTe5oc/0H0FQYjFBCSBDGQZywR18J3qG3ekAgHnJIkfKgla+yQDnA9ZqF7xYQA0+vWiDe2lgQRoSMsUz9pySQRm+evmKAU4fqG966i14o5/g94rqC+TiqKTDZwOa/OhbvHiNVUQT+Kq+27Zu7ZkyITEjTTzFWNt8MoQzLAarl0Y77naggvWXvsGLKAd/EPD9ZpWwao0W7mY9QRFWV3itosO68IMAqFgTzg8qtcL3QUEFSxMFXtqdZOm4+9ORScNwKXCZLB+pIy6bmjP2XDKArOXjQKNvYUFjcWrXCcizswWQIGg0p/f7JlycxER6+tILDDYsAZbVkDyP10Gs0DiOIm4+uWBp0BImQNCTFS3XZrLKgIIB1G5gzqeQpezmEF4l2HhAiAIE84FPAOrHYTtAgCPdtfYURhODXD+EgeRifMnnWnw+DsqJVR7a/WpbpaPDHlM1BUjhz2UAt28zt8RzD5iTyPlSYfA3wQe7tIBqZObTnRDYfEH/yR6CKExXC7kZmuAx1Y/nVFq/FbY0zT/LrQeI49AJS2SQOc6/IVRd5FPPE8QAFS7lURAyiRHnQG9/dxMAFl6gwojyA5ijMNwC0nxS5H8R0HXSqrD3GDZ2Ks8zMZZ0jlSca42WtELo+hMHodYoDTxrMWt4ZBpvc0CDqY5mqjiqMEMsXIVhnJ11Bk6/CPSqzA4m6uY2pKN8YH4D19KbjXe4CC2n38qCmJ11+fnS3rgLFRMCOWutJdtkHWoE+ImOlBORPUAfepFxzxGd46aR/zUlvi5C5cinof+Kiw9xSSzLn1+ABhM88y/DToTYfit23ol11EnQDTXcxMUuJ4revAB7jOoMiQBHLlUz5VYFsMEETDM5zCfMiiE4pb2ZWUajwmAoPKBuPWnIqnxFxiTJJO8c+m1QZmDAjNI5gQRV9hcXYX/LuXEaBqRMagnb0PTejbWOcBiuJUCCRnAJ3gZpExJNBnX4nfkHNd02J5fShL2INwyxYnqY1rWcQ4jcW2wuXrbeEhgo1zMPDEHWs1hb9pCcwzwukkgZp0OlORDdnTSBygb0dgrnhAVJ0JMyw5T4ai4jeR8mRCNNRmJWY2HQT96fh7VoDW7cVlA1CrGujDqd6B98EsPDBI0AWBy2FCX77SpYTE7iJozGh0TvO9zAmFgwwHmvLahuHL3wKalgJDFj12A50EPfD+AV1WX+DtyWR/N711BPhcOrtNx8heGQGACDI1J22rRDhmFtKM7Ws2urHUj0B1rP4jEszkEKk2woA18DQ/vVf+090xdSwJkABtQOp0j5Ug1dzE4FQP3qtvotoSKE4Lftd+UYkq3wEysRqpPQ1TjtXdYSQrkAwSq+GY1gCmX+K3rsuzLm0gBY0HTlSYNRxjAMrtcBBBOscmA1zac6bZuJdQEwHWQfOsweK4g6Zz4iCddWhcuvlFFYFvEoh4mYnXwgk+o0oNHhcXkMlgFMfFpB15+dM4fxRLGIMMvdXjrB/y35E+RoPD3AwDKMyNIMxAoS/wUSddPTUg9PSg9GXWlrP9luKl17m4T3tvTzdOR8zV9QMbPP4Y9CT96gxtguIn8hRcVxoK2zwdY8Wp67UXZwKD8I0661MdBUZueVSCv4rds2lDOqjMYGmmaCQPKYqjtYu3cByAFgAWAGgzTpP9P1rQcUsrdtlHUkESBE6jaqrsvgrdvDJIINyGaVgzEDUb6CqM3icFdtHOnh3mDJEz9Ip9jitlv8AMUoeq6qf6dxWtv8AD5EqQfvVDj+Bo06ZW6xH0oB7mGRvhUOmuxnXl5g1mRhmN4oNCWIjpR97A3bJkEjX4hVXbxrC53knMWmR5zMUBPd5Lg7xRE6jaRVsnG3Vpw5W2hyjLoVBA1OtVn7SWbVgwB0z6mpb2DVtUMdQD9QDQHccxLv3Ze4lw5DOUAAeLaqd33058jXXrLDr6EfnQl3N0IoCmI68udQ3yAevp6Uy3dgQfrSXWnYj+xQM/velc+VMMaafWmu3SRQOA+VIT50venr9KQnTYUDjdM6/apP21hEBRBkEKAfmaHrjHnQGji17+I+w/SuoSR50tBcXb4R9hJcgb7DSBVz/AIPaWDeaQxkKjDQEfi56Vn7dlWVTJ0JIgc/nRdm47XZU5SQTr5b+9OxbYfh2BBZVJYzOrcoGgHMedEDs9aY+HfeVP0I6Vj+JcQ724XIynQacoEU/D8Wup8F73j6zSYNynYZWynvXEDbKv3moeIcM/ZCl5GMqTIcAgggq23KDt5VQN2oxZicQoG0App7Cq7F8avN8WIZvKW1+gFJgu+CYqZsoouHMzKSe6BGmhkGD0FH3mUi1cADEsyMEuF8pALchroOlYprznUs3qSaM4DiVTEIzuQozSVmZKkDb1oLq1dLN3oOXIqRJYGXzaZwNNufWtLw7tMj5bZYpc0EOc2Y/zDSaE4VxHDiyVt2rt1ICO2Xy5kka61XWez5urmW3ePQ3CqkAHbLJY7byKX6NoLzr8QJqdLpPKPmKx1m5i7IQxeYZj+60fTWJO4GxmiE43ezkA2ng62j4HXmQD+Lfeg1oekZqzY7RWhC3lay508YlQfXpU7cVthSy3EMaEp4umkDWrBLxW06q1zPAUFjy2FZfgvEi1lRJlfCddo2+hqDtD2xz2WtAznaNssKrH3zCPSqzgOKVDLtlV1Ov+tDp7imjX2MT/EY8+vSrhFzDxCR1rFji9pl+KIOxkUZgu04tkjNKg6j9Kgu8fw4hWIiArHX0NebrlmcpJ059flWi7W9olvJbW0xy+IupEaiMv51mUutOh/Kro0D9nJEq2/UfnQN/gd1dhPoaL4RxhrawVFxW21y5CNz5zNFXO1NudE2bmZ8Py571IK3BXsitbvAhW2JGx9elD4yxctnTxL1H50ce0LMDmW3HTKfOZnedKrcTxI3NG0XkF0iKCM47kw99af8AuGWdA3Oc0fShLuTkWPtTEe2AJEn1NAXcwfh8Btt6HX2NCHCvE8vUU43LcfDPvTTfgQABQMg+VJSm/Sd4aDia7MafG1E2UVzGcKf9Wx+YoAe8NdVmeAvyZPk1dQaiz2TZcMzMxzJOgQkkg7+hquwnCcx/eXHtswEDu2Mjntz0rQL28UDQa/ys2+3MUxu2rmYRyQQNkWCfcxSAFuwtlFzviiFJA0tzJOw3NH4f/p3hXmL1xiDBjKII3kRNRWu0F9zlyKgzgEkydxroAKucThral2GJSyzgBoKySJg7yDUgrx2CwtsqGF25mMaaBfNo5edEN2NwVhGdrZuRrqSfQASBVXxHtLiLcBL1m4ugzICW9WnnVOe1+KLRcYMp/CQADrptSYLPi/Y0sFawZzkyjQmQbjnrVbhuylxbpFxVCr8TCWAkaRqJojCdrrveywV5G20ec70Xf7cXmELaQAhtCC23qedWfsEcKJtXGsWlW9bZBcPgI8QIHUzyo7iPGbuoIdDGmUjTz8Sa1i8Txi6H7xYRuqeGD0iaJXtVfMO5DeZA+nTanQIXjWMRfEXCM2XOyRO+1QnhilVuOYzHVhMgHXMx1jl70Zi+2lwoUNtMpEbsTOXMDIiDryqrsJiLwy2yTaJ1lotggTux8vpT+iyGBN9V8dtrkLEsdIKkgzpMTsKBxdx3V7aC3lJzEqGHPaTGgiiv+2lQZjibIfZVBJk7bjpVcotKpY3WLHTwqYlYO5Oo1pgqeJYc27hQmSsT5GNRU+EE2upBJHyM/aar7lwsSTuTJqw4YxyH1P2FA7N4ZCaEzrJ58jzp9ku3hVQBPkPqalw7X3HcoHdVlsqjNA3nTYTU97g90KpYKpOvidFgEbQTMg0AeJwmUDMynXYGSKZbgAmOcU04E5gouWySYENIk+YFOvArmWAGUgRzPU0CYxoS3GkhvvUeDUsYzQDvpsJ1MDpUmNRstrTTKY99ajwzlGDQf1B3FBtcD2RwpX/MN1uswP8AaNa7/tcoRBUdPAfrVFdtzBUEfQihr2LvxBLx/MaTAN2jslb7KSCRl1G2wqqiiLrGdR770zTzFBb8OZO7k9ddBoY2qO+bRPw6+kVHw5LXiLXcojbKdTRWGxOGOIbMP3WUAEyNRBmN+tBV3MP02qLJFa5cNgT8N1R/V+oqVuEWW+C4h+amnIyMnLEbc6iLGtXf4IRtrVbf4aQdRQUguHz9zXUe2AE7V1BajEqDoBMCPMzRBxpMx5RA95rNW3ghpJ1miLeNYMWk6/agvbuO8LSCdQYkaDpU3DcR3l0IEgOwCmB4dDv7VnbGY6KGJboCZ50ZY4biM2Yo6gMJk5diNpNQaji3ALmRgCmsfiiJ2MfKs1a4AHJm+qsCAoaf3gIJleg0InyqEYJ80NdRF55roO0ldFJJiTUji1oWxAJUBVCo7SBMamOtUD4LBhR3hb4WURqZkEjlptU1q4HcZycoDEgGJhSwE8torkxWHVGT964LBtFVD4QQNST1PKo/22yBC2G9WunUeigCgbir1th4EKgsdzmI2iTzoRXgQNRrRtrGaMVs2hBAghnHiJ18Rqb/ABXEAZRcVANgiqI9hQQ2cBfuCVtuRIAIUxPrtUlzgtxCc7Jb5HNdQaxrsehqG9cuNrcuO08ixqFMKBJ0oLBbVpPixCnLJTu0dvEdTqQByFA497IQhDdYnYsFVeWbQSTtTQmoGg/vnUtngl2+ZWFUbMZgnnHWgp6sOGE5W9R9qLu9kr42yN6NH3qHBYV0Z0YZW0MH5+9QOvkgggkToYMSDtNMGHXckc/M0TcRSpE+3LpQVxD9OVURO2um3KtHi4v2Uuq0XQCI8KgxAYSTqefzqg/Y3I+E+1S4HFBNLiZ0OpUkjXqDQEnHeG3EaBgRo34gRM/OtTwRbVxMxRBHhJKwJ+RgfSsuMDavEm04RuSP4fkGmDSZcRhiYkAgEjdWHKQdGFB6ImCtXRqEbzH6zNCYrsshHgYr6+IfrWNwXHEVwbltl13stln1Q6e1bXAdo7N1f3bgsPwOcrH30NIMpxnsndDZgQ2nIHlWcv4Fl3E+n6b161d4kF+JWHlln7cqpOIcbsMDNkXDtqo+p1IoPO2WBqDNMsnWrfGY62zlXsi2J0FvdR896FcYYfCb3zCUEWIw4XZs206RB6edQqKMADtCK8Rt8RJG+gqa5wW4BPdtH98t6ANcWy7Mw9CRRKccvD8c+TCaVsTagAoUjoZk+ZImojYVvhy/7v1oJf8AG35ontXUE1qDuKWgsLF4ASthP6yW+kxUn+JXRIXu0ncJbX8waGsjrIFTmyv4dPM0DbmMvHe4/vH2ig7g/ik+pmir7ajWlygxAkxy1pQMLY5Cnm2s60WmAuFhFpyNPwHUc6OXs9iHbSywkfigVLgpMgnTWlTnpV5hOyt/vik2wwEkFp0J8hVlhewdxi2e4FIPJZmlGe4OvjKuPC4g+XMfOahxtk2nZQefuKsMXZZbrWsy+FozQRtWofstZNjOylrjKPFJ3MDQVRgrlwZR19also5AAUkk8gTPkK9NbgNlWthbSrvMAcoOpo25hQWUx8OtTkeSjhwLFbz9z5MCD8qKs8Cie5xQ8gDHvBq9/wCpOE8Fpj/G484gEfnXn2Toao0/7Lj0+G5n/qB+jCgsZdxJYG8hkiAYgQNeVVlnE3F+F2HoTU44jfaFLs3qaCY4d+bAeVHcPv27DB1cm5sBl08WhBk8/KqsoT8Tx5CpcAii9bET+8TU/wA61NHpmH7wW171AGY6gEnTkNedV+N4Nae2wKAFdyOWk1qShJ9D/wAVBjMISjgbt/x+lIPObvZkswFojUTB+tCZ8RhjGoEZdsyEdIO1ekfsKqxZR4lIX0mJoXH4IOqqw2YiaDDWsdYuGLtvJt4kOg9V3FScQ7Mwoe04dTqCDM/pVnjuyikBtVJBMjlHUVn7lu9hzoSBO66qekjaqGLj79omHYSADJOw1gGiB2gu3GBa4QJEwBIEiSNN6LtcetuIuoAY+IaqT16rQnFsAqKLtptC0GNp3oAsZig7sWl94bZomATymIoa73Z+FWH8zA/YU8XkJ8aEn/ScvmZEGuv3LbfBbK/1lp96A7gePFu8hVANwTJJIO/lWixeLW4P8tzP8LVkL2J0C92qleYUhveatuF4XvLebvQrloAJ3Gg2oFv8ALRFtl9TNUmLw2RisjTprWjxlu7YUnvG2gRtJ6ztWYbfWgkTDMRIH1rqns4cFQc0eVdUo3eF7FWIGYu2h2MbUbheyOHBU92T5MSateHJNsHn+tWBtjT0pBj+PYS3bKlbSgKTICg6dSateEKrlSEAA2IAGhFRcVssbdyANEbfn+lXXDrIVYAAECPOmib9nkg9KVrXOn3LgWh8XjQig6bTrtoJ1qgFbVoYxv8A5O5B3/DmM6fIUVisVasy1x1QGNzqfQbmvKcV2mc4w4gE/FsNJTbL7CtfYxWCvakjOwAzH4lnoTsas5FRjbqnE3GEEFyQfLafKt9hL9p1GR1aI2PTyrNXux6KneW36lixGo3gedUf7QFElx8t/pUHpKFWAYEEdRr/AHtSNWJwHFcRbt5rYbulE+IDIBvOutaPhHFxdtG4zJoTJU6DRZmaDL/9R+IW2RLYYF1ckgcgV5/Ssz2Tw9k3y19cyKNByLHaRzA6Uf21x9p75e3luLoDA0zAa6jeoOxPBv2h7hz5AmUwBJJbMBvttT8vgn7bWcKO7bDoFzZpZRCNtoPMVl7Q1PpWo7XYM27VtZkI7ASNTm1MnntWYVJ1kag/LSg9H7H9n7Iw83AC14ayPhQ7AdOs1i7VgpiAu+W6o9rgrY4ftQpFm0yMLbqFMaGIC9Z9qxNsxfKyRNyI5kZ9pqTge1xrUN5DGnzpli4kQhEDQAHpyokyRt9aohNoz8wT/fyoXE2SIGhksZ6GDH5UXdZ+Sj3oPGC5HKN9KAVrLAqCRsQN9ysx9Kr+M8DzSV5xPSY6fKhsdxO+zALpLAafMfap8clwDUnMY0zH++dBiMZw6NgVYDUH1oK6jqIJOWduU9a0rcOuPdykeIgHUyQAaHxXA3FvM42J1BnT0pRQYdJMEgTzJge9W/Duzou51Zil0aosAq48moR+FEREmeRFJh8W9kwpKxyO3tQNxCXLZy3RMaQ2seh5VPhOJoEyMux0O/OaOtceVyxvKDmESonbqDQ+N4MhVWsuGzHYcvlQC4nHEgiBHKq1pqe7h2QkEHSlt4qNGEigal4gRXUSGs+fvXUHpeDxYtlpPKRRb8YAs5/yoTFgloCnVeXQHWncQX8EQCGj1jSgPs4xblgluakbdRQ2Axpe2u+gWRtGgBrsgW0qyRIE7jWKHTiAs2hMMTymYjTWguMVbzBQTGsfQ1ke3XF2sjulPxoPUDZvWieLdoLuVGSMubWBMfWqk4hLjF2uq7ERF1YA12EbCrnAw5M1a8ExIAYETGo0kxzojtBwsrldURQdDkeRPLfagxhrVseJ2dyNrYhVnaWO/wAqg1fDSl1kz+JIJAJMbHcVbvjsOmigNGy20mfYVmOz+HC2xduQ5PwiTAA01G1GcQ7dqqNbtDK+2ZIAA5/Okoi4zh2e4IC4UNoxd8ub1QH8qb+04a0GXPcxEwSqgW7RIEDXdhVAGL+Ledcx/M1KuEJIk6lS2n8InWflQG8a7R95hzaFm2i5lIy7iKj7JdoP2e3e8GYsymZiAAR86p8bfXIoWPFqdZIg6T60CjEUFpxrj735DQBmzQPSN6rbb+U0w10U0aOxxm3NvQ+BSCY8hEVV3MSDiC4Ph7yZ8s00ti/nugkDVQummygflQt+3lYg0G0s4ySclwH0INF2+J3l2Y+5rK3eBxbw7q3+cQpn8LExv01pbWBxK3HtoxJRcxg6FZAkT6ilG1XtJeG5+lR/9y3iwzKpXbmNNKyFvil8LnK5lkjMRpIiRI9RVhgOJXLpyrZJPkdKUX+C4kEy+Ak6EkEHkw29TSnGi86qQwzGIKmREcxpU/DuzF14N5sg/gXf5nlWlwuBS2uVRA/vfrUvwV+HwwD59JyR9aGu4KUfKYJ6yfiaPtRHEeI2rJgGTGqAyQeWvKjLVolQXGpAkTMfOqKe5hWF1YBMAnbSDI51X8T4OmINwwVYCRArVC3rPlHPqaCu4UBbh2JzHn8hQeaX+C3EUEg+LagBKnmpr0LEWWUZWXMFg67c6r8V2dW6ZXQ5Zy+fSagzVnipzTcAuCI6GiLWFsXgYbI3TzqDE8JZI0Kzr60DdtkbiqDG7PuDyNdQq4pwNHb3rqD1y3aV4IcjSNKkbhRzKc50Jpi4ZSu8UvcXFI7siPxFjPyAoExnCA2WSx1Gxqt4rwIBfBI1H1ImrS5xG4kZlDDqB+VKOLIdCCP/AHpQZrGYJu7y6nedKx1nClrhQCTJ5xtvNep3OIWtZuIPUgV57hMdZt493dl7uXE7jWI2qzgVWIJXwmdPmKGueEwRuJ86t+1D2+8Tu2VhkXVTpzqpx2ItllyTooBJESagfg8TcjIp0c5QP06VBdtZcy6SDEDnG9QITOk+XrTSpBE7igKbHQCANCAuvLqRUbO9w5ZJIEDyXp6U5DbHn9dfIUjXBIYT60DLuHgTPkR0ioFGtTYjFMwAJ09h7UzDvDA/cTQNIilFG5RdZRmUSdSdABWo4bwa3bHgNq8eraH0G4j5VBksK3jX1o7iOHkZo20NaHifCrZBY2WtsozA24ZSRyIBmPlQdrhN507xytm0ebzJ9F3NBmhcYEQToZGux6irjglzFG6Db8TkBZInwggwfKRvWl7O8Bs3HeE7y0uhuP4WzRsFHL1rWW7dnDoSAttRudvrTnehR8L7FxbyX7mZSxcoohZMTr8q0CLZw6/gtr1MD686zvE+1rGRYhVj/MYaf0j86yWM4sJl2a6408RJA9KswbjGdsUGlle8P8R8KD8zWc4j2luuHzXSco1VPCokgep3rL4jibPzgTsKht22cnKCTMn0q0XVu60AAwGZCfPPnmf9or1ZDpXk2DwSKneXrsDcINWOWdI5evnW/wCH8RLMN/hVo6BhpWResgoe5a0iaZf4gFqR8WMs1QNew4M89I5+dCqVRY0BCirIuCNKBugOp1G/2NBW4y2CBpOhE1QXOHg5QdCZ9K0eLuGDEmgFQsg0Igb86DPvwLXYV1W9mycoma6g1djY+n51M+xrq6noFuHT51Q4m4YbU8udLXVRieLn4j5/rVW3w0tdU0dZ51Gu9dXU3sH2vhHrTmUbxrXV1AKaGJrq6g6lNdXUC9PUVYhiDpXV1TBbcLxb94vjbcfiNScXvs2IfMxaDzJP3rq6un5dDS9hz4bw/wBS/wD5FVnG7hbEwxJA2BMgegrq6pnooOO3DJEmJ2qo/WurqnwIPzrVYbwqCuhyHbTl5UldWfRns05id/Frzr1rhS+Ef/Xa+1dXVd70Q8U+O3/P+Rp3Ef8AL/vyrq6gfhm/dmheHtv/ADH711dQMxJ1oO4f3fyrq6gGXaurq6g//9k="/>
          <p:cNvSpPr>
            <a:spLocks noChangeAspect="1" noChangeArrowheads="1"/>
          </p:cNvSpPr>
          <p:nvPr/>
        </p:nvSpPr>
        <p:spPr bwMode="auto">
          <a:xfrm>
            <a:off x="63500" y="-704850"/>
            <a:ext cx="1943100" cy="14573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eg;base64,/9j/4AAQSkZJRgABAQAAAQABAAD/2wCEAAkGBhMSERQUExQWFRUWFxcYGBcXFxgXGBUYGBgVFxQYFxgaHCYeFxojHBQVHy8gIycpLCwsFR4xNTAqNSYrLCkBCQoKDgwOGg8PGiwfHB8sLCwpLCwsLCwpKSkpKSksKSwpLCwpKSwpLCkpLCwpKSkpKSwpKSwsKSwpNSwpKSksLP/AABEIAMIBAwMBIgACEQEDEQH/xAAbAAABBQEBAAAAAAAAAAAAAAAEAQIDBQYAB//EAD4QAAIBAgQDBgQDBgUEAwAAAAECEQADBBIhMQVBUQYTImFxkTKBobFCwdEUI1JygvAVM2KS4QcWQ/FTc7L/xAAXAQEBAQEAAAAAAAAAAAAAAAAAAQID/8QAHREBAQEAAwEAAwAAAAAAAAAAABEBITFBUQJhcf/aAAwDAQACEQMRAD8ATDJpRdpNKgsEbUTabageEHtSlBSpE1KgoIhbpGsa1OTTc9BF3FL3dTBqUtQQG3SZKn0pAaCEWqf3NSUneaxB9eXp60CC3XLbqUGuLUEeSnrZpM1Oa8BQMK06KQ3dflTpoI3SmFamBFNPrQRFKeFpxYdaa1wdaDilIyUjXgOe29cLgPOgaLes/wB6T+tKRSHECDrSNcETQKFpctNLgc64uOtAjLUVxakZvOoWuA70AuIXUVHdTSn37gmor14daCCupBcFdQT2b9EpjR0+lB94Ao11ppxE8z/flQWS4vypycQ30qqtX4nnT1xPWgsnxJY71IbnQ1VPiJBG222kTNE5xkD8hIjqRprQHZ6RsR0FDq8gEAwfLSke6cpgH2NBKcSRuI96cmI9fY0JMnQepLfrSksDAdf92g06xQFNiG5giplZtND7UC5bncQwNs0n7U/DshHiJBjpQGd9BM+h8qVmncEDrvQhtKZClFIE7sSdPTSuaMwyllP08/SgmLxsffT71xc+R+YqI4NioltTsRBIPmSaHbvAGLEtlO6BT+U0BjXSCJG5gR71FiMaVYiCRl6jQz1HlUNzHAka3AR/EImRyAJp4waSG7y5mJn4dJoFvYwBS0NAk9JEwCDsda7DYwOobUAaHyP58qdiLT5fivOhn8M/TpQuGgZrYzFZOphdRvvtpQFG6QIJ15H9aHxB8UFoUamZj6VYvYswTnYhTJ1X5a1T8fv2QyhczEnMxlYiCAB89aCJLwJaDAnmTqOXKrjAWQY1BB0gVQ8Qt93azK8GAVg6zpOnpNC4bj19bRcXBm7wKJUfCRJ5RQa7H4MKOvkaBxGIBQaaTETFdd4kLkksBMbg8uWnKgcfi8yhcwnflHtyoJSYG4111IP2pLYnrpOgB1qE8PIEl1fTYaadKQ2pGgIPPK4I9fioJnuiSMraef3pExahdjI6xBNDWgNZJ5wZG/nSriIMAbdYOnMiggxbH+IamdDtS3boyz/zS3wxbSSP4gmtNv25IGVp6wAfvQRrfEfEfaurmtt5j+oV1BZ4fAAqNGbzk7/MbVNd4e/REGnxMJFT2sICPE5OuxYn6CiMOiAwBz6AfegrbnD0H/kUxrpPLflQ2QGMj7/6Tp/cVc8QuDu2gAaHc61R4S706R9CPzoENoGZaZy7AxofOj7+GUW7YUMFZhrpqSdZ6Cg7JAMcxp9qON2bFk+anp1/SgJOBi6EkgFSd5j0GlLZv2wdHdtdfL6069iVW+pLAeE8551XixlYMqAjUkOzLPSIigOtQw2dhpsk/UUt3DKIbxrvJKCB6ztUdl3uP8QTTUB3ykeXSrG5i7VsQWltPxMxPzJ/Kgr89sDVnBI/hXn609DbRmGa4QIBB2j1BGlSWeIs5OVV2MZhGvOOZoNsbcMzBJ3H/qgKS9YBGgYdV1I8jH6067ibMxm05AsIPltK0PawV27ssAdFAH9/Oi17OORDMoHv9hTgV+IxtsHxAPPR5CnbpoKIsY1eZO2kMIBG3MMR867/ALUK5pYMOo0j1mnYC1atgpkR5M6gE+YO+lALirhYEB8pkQRdGUnrBYke9QGzc1P7Rb1BB/eTp01NQYNV/aFIVWAYkpBy7HQ6cq0mN4mLay1pFHKRofQZdaewUtvDgL8dqB/qM/aiybjiFXLmgkqq/kAfeqrH45GuSq2reVQ0iA5MwQI8uW9CrjU37xlbmTPuCs+xoLy4jrBLkqTzXMNtZjSqTi/CzbuCAxUgEEgxrOk1LZ4gCABcB1CRJEyDyiN6LxOXujnN1VMR8LDTcaGBQUeIw8W3JjYEAMCZzIIMbb/ShFZe5I/F3oI9MpmicZJUwCQGgGJze1C5Yta6fvNJBn4ddem1BbM5zeEWyNYB1Pz18qiu4xtslsf0CdatRxAKJW5aCkfhsmN9icwINV+IayrlnYEnkFkeo/ea0gitC9pCk9OgoplfJL5QPPQ+wpiWrTOPAwVhKkAAmBJ8JYyfQ1DFufCSq7CcpbTeQW0oDLGOcAsEDKOYAMe4oTFcTe5oc/0H0FQYjFBCSBDGQZywR18J3qG3ekAgHnJIkfKgla+yQDnA9ZqF7xYQA0+vWiDe2lgQRoSMsUz9pySQRm+evmKAU4fqG966i14o5/g94rqC+TiqKTDZwOa/OhbvHiNVUQT+Kq+27Zu7ZkyITEjTTzFWNt8MoQzLAarl0Y77naggvWXvsGLKAd/EPD9ZpWwao0W7mY9QRFWV3itosO68IMAqFgTzg8qtcL3QUEFSxMFXtqdZOm4+9ORScNwKXCZLB+pIy6bmjP2XDKArOXjQKNvYUFjcWrXCcizswWQIGg0p/f7JlycxER6+tILDDYsAZbVkDyP10Gs0DiOIm4+uWBp0BImQNCTFS3XZrLKgIIB1G5gzqeQpezmEF4l2HhAiAIE84FPAOrHYTtAgCPdtfYURhODXD+EgeRifMnnWnw+DsqJVR7a/WpbpaPDHlM1BUjhz2UAt28zt8RzD5iTyPlSYfA3wQe7tIBqZObTnRDYfEH/yR6CKExXC7kZmuAx1Y/nVFq/FbY0zT/LrQeI49AJS2SQOc6/IVRd5FPPE8QAFS7lURAyiRHnQG9/dxMAFl6gwojyA5ijMNwC0nxS5H8R0HXSqrD3GDZ2Ks8zMZZ0jlSca42WtELo+hMHodYoDTxrMWt4ZBpvc0CDqY5mqjiqMEMsXIVhnJ11Bk6/CPSqzA4m6uY2pKN8YH4D19KbjXe4CC2n38qCmJ11+fnS3rgLFRMCOWutJdtkHWoE+ImOlBORPUAfepFxzxGd46aR/zUlvi5C5cinof+Kiw9xSSzLn1+ABhM88y/DToTYfit23ol11EnQDTXcxMUuJ4revAB7jOoMiQBHLlUz5VYFsMEETDM5zCfMiiE4pb2ZWUajwmAoPKBuPWnIqnxFxiTJJO8c+m1QZmDAjNI5gQRV9hcXYX/LuXEaBqRMagnb0PTejbWOcBiuJUCCRnAJ3gZpExJNBnX4nfkHNd02J5fShL2INwyxYnqY1rWcQ4jcW2wuXrbeEhgo1zMPDEHWs1hb9pCcwzwukkgZp0OlORDdnTSBygb0dgrnhAVJ0JMyw5T4ai4jeR8mRCNNRmJWY2HQT96fh7VoDW7cVlA1CrGujDqd6B98EsPDBI0AWBy2FCX77SpYTE7iJozGh0TvO9zAmFgwwHmvLahuHL3wKalgJDFj12A50EPfD+AV1WX+DtyWR/N711BPhcOrtNx8heGQGACDI1J22rRDhmFtKM7Ws2urHUj0B1rP4jEszkEKk2woA18DQ/vVf+090xdSwJkABtQOp0j5Ug1dzE4FQP3qtvotoSKE4Lftd+UYkq3wEysRqpPQ1TjtXdYSQrkAwSq+GY1gCmX+K3rsuzLm0gBY0HTlSYNRxjAMrtcBBBOscmA1zac6bZuJdQEwHWQfOsweK4g6Zz4iCddWhcuvlFFYFvEoh4mYnXwgk+o0oNHhcXkMlgFMfFpB15+dM4fxRLGIMMvdXjrB/y35E+RoPD3AwDKMyNIMxAoS/wUSddPTUg9PSg9GXWlrP9luKl17m4T3tvTzdOR8zV9QMbPP4Y9CT96gxtguIn8hRcVxoK2zwdY8Wp67UXZwKD8I0661MdBUZueVSCv4rds2lDOqjMYGmmaCQPKYqjtYu3cByAFgAWAGgzTpP9P1rQcUsrdtlHUkESBE6jaqrsvgrdvDJIINyGaVgzEDUb6CqM3icFdtHOnh3mDJEz9Ip9jitlv8AMUoeq6qf6dxWtv8AD5EqQfvVDj+Bo06ZW6xH0oB7mGRvhUOmuxnXl5g1mRhmN4oNCWIjpR97A3bJkEjX4hVXbxrC53knMWmR5zMUBPd5Lg7xRE6jaRVsnG3Vpw5W2hyjLoVBA1OtVn7SWbVgwB0z6mpb2DVtUMdQD9QDQHccxLv3Ze4lw5DOUAAeLaqd33058jXXrLDr6EfnQl3N0IoCmI68udQ3yAevp6Uy3dgQfrSXWnYj+xQM/velc+VMMaafWmu3SRQOA+VIT50venr9KQnTYUDjdM6/apP21hEBRBkEKAfmaHrjHnQGji17+I+w/SuoSR50tBcXb4R9hJcgb7DSBVz/AIPaWDeaQxkKjDQEfi56Vn7dlWVTJ0JIgc/nRdm47XZU5SQTr5b+9OxbYfh2BBZVJYzOrcoGgHMedEDs9aY+HfeVP0I6Vj+JcQ724XIynQacoEU/D8Wup8F73j6zSYNynYZWynvXEDbKv3moeIcM/ZCl5GMqTIcAgggq23KDt5VQN2oxZicQoG0App7Cq7F8avN8WIZvKW1+gFJgu+CYqZsoouHMzKSe6BGmhkGD0FH3mUi1cADEsyMEuF8pALchroOlYprznUs3qSaM4DiVTEIzuQozSVmZKkDb1oLq1dLN3oOXIqRJYGXzaZwNNufWtLw7tMj5bZYpc0EOc2Y/zDSaE4VxHDiyVt2rt1ICO2Xy5kka61XWez5urmW3ePQ3CqkAHbLJY7byKX6NoLzr8QJqdLpPKPmKx1m5i7IQxeYZj+60fTWJO4GxmiE43ezkA2ng62j4HXmQD+Lfeg1oekZqzY7RWhC3lay508YlQfXpU7cVthSy3EMaEp4umkDWrBLxW06q1zPAUFjy2FZfgvEi1lRJlfCddo2+hqDtD2xz2WtAznaNssKrH3zCPSqzgOKVDLtlV1Ov+tDp7imjX2MT/EY8+vSrhFzDxCR1rFji9pl+KIOxkUZgu04tkjNKg6j9Kgu8fw4hWIiArHX0NebrlmcpJ059flWi7W9olvJbW0xy+IupEaiMv51mUutOh/Kro0D9nJEq2/UfnQN/gd1dhPoaL4RxhrawVFxW21y5CNz5zNFXO1NudE2bmZ8Py571IK3BXsitbvAhW2JGx9elD4yxctnTxL1H50ce0LMDmW3HTKfOZnedKrcTxI3NG0XkF0iKCM47kw99af8AuGWdA3Oc0fShLuTkWPtTEe2AJEn1NAXcwfh8Btt6HX2NCHCvE8vUU43LcfDPvTTfgQABQMg+VJSm/Sd4aDia7MafG1E2UVzGcKf9Wx+YoAe8NdVmeAvyZPk1dQaiz2TZcMzMxzJOgQkkg7+hquwnCcx/eXHtswEDu2Mjntz0rQL28UDQa/ys2+3MUxu2rmYRyQQNkWCfcxSAFuwtlFzviiFJA0tzJOw3NH4f/p3hXmL1xiDBjKII3kRNRWu0F9zlyKgzgEkydxroAKucThral2GJSyzgBoKySJg7yDUgrx2CwtsqGF25mMaaBfNo5edEN2NwVhGdrZuRrqSfQASBVXxHtLiLcBL1m4ugzICW9WnnVOe1+KLRcYMp/CQADrptSYLPi/Y0sFawZzkyjQmQbjnrVbhuylxbpFxVCr8TCWAkaRqJojCdrrveywV5G20ec70Xf7cXmELaQAhtCC23qedWfsEcKJtXGsWlW9bZBcPgI8QIHUzyo7iPGbuoIdDGmUjTz8Sa1i8Txi6H7xYRuqeGD0iaJXtVfMO5DeZA+nTanQIXjWMRfEXCM2XOyRO+1QnhilVuOYzHVhMgHXMx1jl70Zi+2lwoUNtMpEbsTOXMDIiDryqrsJiLwy2yTaJ1lotggTux8vpT+iyGBN9V8dtrkLEsdIKkgzpMTsKBxdx3V7aC3lJzEqGHPaTGgiiv+2lQZjibIfZVBJk7bjpVcotKpY3WLHTwqYlYO5Oo1pgqeJYc27hQmSsT5GNRU+EE2upBJHyM/aar7lwsSTuTJqw4YxyH1P2FA7N4ZCaEzrJ58jzp9ku3hVQBPkPqalw7X3HcoHdVlsqjNA3nTYTU97g90KpYKpOvidFgEbQTMg0AeJwmUDMynXYGSKZbgAmOcU04E5gouWySYENIk+YFOvArmWAGUgRzPU0CYxoS3GkhvvUeDUsYzQDvpsJ1MDpUmNRstrTTKY99ajwzlGDQf1B3FBtcD2RwpX/MN1uswP8AaNa7/tcoRBUdPAfrVFdtzBUEfQihr2LvxBLx/MaTAN2jslb7KSCRl1G2wqqiiLrGdR770zTzFBb8OZO7k9ddBoY2qO+bRPw6+kVHw5LXiLXcojbKdTRWGxOGOIbMP3WUAEyNRBmN+tBV3MP02qLJFa5cNgT8N1R/V+oqVuEWW+C4h+amnIyMnLEbc6iLGtXf4IRtrVbf4aQdRQUguHz9zXUe2AE7V1BajEqDoBMCPMzRBxpMx5RA95rNW3ghpJ1miLeNYMWk6/agvbuO8LSCdQYkaDpU3DcR3l0IEgOwCmB4dDv7VnbGY6KGJboCZ50ZY4biM2Yo6gMJk5diNpNQaji3ALmRgCmsfiiJ2MfKs1a4AHJm+qsCAoaf3gIJleg0InyqEYJ80NdRF55roO0ldFJJiTUji1oWxAJUBVCo7SBMamOtUD4LBhR3hb4WURqZkEjlptU1q4HcZycoDEgGJhSwE8torkxWHVGT964LBtFVD4QQNST1PKo/22yBC2G9WunUeigCgbir1th4EKgsdzmI2iTzoRXgQNRrRtrGaMVs2hBAghnHiJ18Rqb/ABXEAZRcVANgiqI9hQQ2cBfuCVtuRIAIUxPrtUlzgtxCc7Jb5HNdQaxrsehqG9cuNrcuO08ixqFMKBJ0oLBbVpPixCnLJTu0dvEdTqQByFA497IQhDdYnYsFVeWbQSTtTQmoGg/vnUtngl2+ZWFUbMZgnnHWgp6sOGE5W9R9qLu9kr42yN6NH3qHBYV0Z0YZW0MH5+9QOvkgggkToYMSDtNMGHXckc/M0TcRSpE+3LpQVxD9OVURO2um3KtHi4v2Uuq0XQCI8KgxAYSTqefzqg/Y3I+E+1S4HFBNLiZ0OpUkjXqDQEnHeG3EaBgRo34gRM/OtTwRbVxMxRBHhJKwJ+RgfSsuMDavEm04RuSP4fkGmDSZcRhiYkAgEjdWHKQdGFB6ImCtXRqEbzH6zNCYrsshHgYr6+IfrWNwXHEVwbltl13stln1Q6e1bXAdo7N1f3bgsPwOcrH30NIMpxnsndDZgQ2nIHlWcv4Fl3E+n6b161d4kF+JWHlln7cqpOIcbsMDNkXDtqo+p1IoPO2WBqDNMsnWrfGY62zlXsi2J0FvdR896FcYYfCb3zCUEWIw4XZs206RB6edQqKMADtCK8Rt8RJG+gqa5wW4BPdtH98t6ANcWy7Mw9CRRKccvD8c+TCaVsTagAoUjoZk+ZImojYVvhy/7v1oJf8AG35ontXUE1qDuKWgsLF4ASthP6yW+kxUn+JXRIXu0ncJbX8waGsjrIFTmyv4dPM0DbmMvHe4/vH2ig7g/ik+pmir7ajWlygxAkxy1pQMLY5Cnm2s60WmAuFhFpyNPwHUc6OXs9iHbSywkfigVLgpMgnTWlTnpV5hOyt/vik2wwEkFp0J8hVlhewdxi2e4FIPJZmlGe4OvjKuPC4g+XMfOahxtk2nZQefuKsMXZZbrWsy+FozQRtWofstZNjOylrjKPFJ3MDQVRgrlwZR19also5AAUkk8gTPkK9NbgNlWthbSrvMAcoOpo25hQWUx8OtTkeSjhwLFbz9z5MCD8qKs8Cie5xQ8gDHvBq9/wCpOE8Fpj/G484gEfnXn2Toao0/7Lj0+G5n/qB+jCgsZdxJYG8hkiAYgQNeVVlnE3F+F2HoTU44jfaFLs3qaCY4d+bAeVHcPv27DB1cm5sBl08WhBk8/KqsoT8Tx5CpcAii9bET+8TU/wA61NHpmH7wW171AGY6gEnTkNedV+N4Nae2wKAFdyOWk1qShJ9D/wAVBjMISjgbt/x+lIPObvZkswFojUTB+tCZ8RhjGoEZdsyEdIO1ekfsKqxZR4lIX0mJoXH4IOqqw2YiaDDWsdYuGLtvJt4kOg9V3FScQ7Mwoe04dTqCDM/pVnjuyikBtVJBMjlHUVn7lu9hzoSBO66qekjaqGLj79omHYSADJOw1gGiB2gu3GBa4QJEwBIEiSNN6LtcetuIuoAY+IaqT16rQnFsAqKLtptC0GNp3oAsZig7sWl94bZomATymIoa73Z+FWH8zA/YU8XkJ8aEn/ScvmZEGuv3LbfBbK/1lp96A7gePFu8hVANwTJJIO/lWixeLW4P8tzP8LVkL2J0C92qleYUhveatuF4XvLebvQrloAJ3Gg2oFv8ALRFtl9TNUmLw2RisjTprWjxlu7YUnvG2gRtJ6ztWYbfWgkTDMRIH1rqns4cFQc0eVdUo3eF7FWIGYu2h2MbUbheyOHBU92T5MSateHJNsHn+tWBtjT0pBj+PYS3bKlbSgKTICg6dSateEKrlSEAA2IAGhFRcVssbdyANEbfn+lXXDrIVYAAECPOmib9nkg9KVrXOn3LgWh8XjQig6bTrtoJ1qgFbVoYxv8A5O5B3/DmM6fIUVisVasy1x1QGNzqfQbmvKcV2mc4w4gE/FsNJTbL7CtfYxWCvakjOwAzH4lnoTsas5FRjbqnE3GEEFyQfLafKt9hL9p1GR1aI2PTyrNXux6KneW36lixGo3gedUf7QFElx8t/pUHpKFWAYEEdRr/AHtSNWJwHFcRbt5rYbulE+IDIBvOutaPhHFxdtG4zJoTJU6DRZmaDL/9R+IW2RLYYF1ckgcgV5/Ssz2Tw9k3y19cyKNByLHaRzA6Uf21x9p75e3luLoDA0zAa6jeoOxPBv2h7hz5AmUwBJJbMBvttT8vgn7bWcKO7bDoFzZpZRCNtoPMVl7Q1PpWo7XYM27VtZkI7ASNTm1MnntWYVJ1kag/LSg9H7H9n7Iw83AC14ayPhQ7AdOs1i7VgpiAu+W6o9rgrY4ftQpFm0yMLbqFMaGIC9Z9qxNsxfKyRNyI5kZ9pqTge1xrUN5DGnzpli4kQhEDQAHpyokyRt9aohNoz8wT/fyoXE2SIGhksZ6GDH5UXdZ+Sj3oPGC5HKN9KAVrLAqCRsQN9ysx9Kr+M8DzSV5xPSY6fKhsdxO+zALpLAafMfap8clwDUnMY0zH++dBiMZw6NgVYDUH1oK6jqIJOWduU9a0rcOuPdykeIgHUyQAaHxXA3FvM42J1BnT0pRQYdJMEgTzJge9W/Duzou51Zil0aosAq48moR+FEREmeRFJh8W9kwpKxyO3tQNxCXLZy3RMaQ2seh5VPhOJoEyMux0O/OaOtceVyxvKDmESonbqDQ+N4MhVWsuGzHYcvlQC4nHEgiBHKq1pqe7h2QkEHSlt4qNGEigal4gRXUSGs+fvXUHpeDxYtlpPKRRb8YAs5/yoTFgloCnVeXQHWncQX8EQCGj1jSgPs4xblgluakbdRQ2Axpe2u+gWRtGgBrsgW0qyRIE7jWKHTiAs2hMMTymYjTWguMVbzBQTGsfQ1ke3XF2sjulPxoPUDZvWieLdoLuVGSMubWBMfWqk4hLjF2uq7ERF1YA12EbCrnAw5M1a8ExIAYETGo0kxzojtBwsrldURQdDkeRPLfagxhrVseJ2dyNrYhVnaWO/wAqg1fDSl1kz+JIJAJMbHcVbvjsOmigNGy20mfYVmOz+HC2xduQ5PwiTAA01G1GcQ7dqqNbtDK+2ZIAA5/Okoi4zh2e4IC4UNoxd8ub1QH8qb+04a0GXPcxEwSqgW7RIEDXdhVAGL+Ledcx/M1KuEJIk6lS2n8InWflQG8a7R95hzaFm2i5lIy7iKj7JdoP2e3e8GYsymZiAAR86p8bfXIoWPFqdZIg6T60CjEUFpxrj735DQBmzQPSN6rbb+U0w10U0aOxxm3NvQ+BSCY8hEVV3MSDiC4Ph7yZ8s00ti/nugkDVQummygflQt+3lYg0G0s4ySclwH0INF2+J3l2Y+5rK3eBxbw7q3+cQpn8LExv01pbWBxK3HtoxJRcxg6FZAkT6ilG1XtJeG5+lR/9y3iwzKpXbmNNKyFvil8LnK5lkjMRpIiRI9RVhgOJXLpyrZJPkdKUX+C4kEy+Ak6EkEHkw29TSnGi86qQwzGIKmREcxpU/DuzF14N5sg/gXf5nlWlwuBS2uVRA/vfrUvwV+HwwD59JyR9aGu4KUfKYJ6yfiaPtRHEeI2rJgGTGqAyQeWvKjLVolQXGpAkTMfOqKe5hWF1YBMAnbSDI51X8T4OmINwwVYCRArVC3rPlHPqaCu4UBbh2JzHn8hQeaX+C3EUEg+LagBKnmpr0LEWWUZWXMFg67c6r8V2dW6ZXQ5Zy+fSagzVnipzTcAuCI6GiLWFsXgYbI3TzqDE8JZI0Kzr60DdtkbiqDG7PuDyNdQq4pwNHb3rqD1y3aV4IcjSNKkbhRzKc50Jpi4ZSu8UvcXFI7siPxFjPyAoExnCA2WSx1Gxqt4rwIBfBI1H1ImrS5xG4kZlDDqB+VKOLIdCCP/AHpQZrGYJu7y6nedKx1nClrhQCTJ5xtvNep3OIWtZuIPUgV57hMdZt493dl7uXE7jWI2qzgVWIJXwmdPmKGueEwRuJ86t+1D2+8Tu2VhkXVTpzqpx2ItllyTooBJESagfg8TcjIp0c5QP06VBdtZcy6SDEDnG9QITOk+XrTSpBE7igKbHQCANCAuvLqRUbO9w5ZJIEDyXp6U5DbHn9dfIUjXBIYT60DLuHgTPkR0ioFGtTYjFMwAJ09h7UzDvDA/cTQNIilFG5RdZRmUSdSdABWo4bwa3bHgNq8eraH0G4j5VBksK3jX1o7iOHkZo20NaHifCrZBY2WtsozA24ZSRyIBmPlQdrhN507xytm0ebzJ9F3NBmhcYEQToZGux6irjglzFG6Db8TkBZInwggwfKRvWl7O8Bs3HeE7y0uhuP4WzRsFHL1rWW7dnDoSAttRudvrTnehR8L7FxbyX7mZSxcoohZMTr8q0CLZw6/gtr1MD686zvE+1rGRYhVj/MYaf0j86yWM4sJl2a6408RJA9KswbjGdsUGlle8P8R8KD8zWc4j2luuHzXSco1VPCokgep3rL4jibPzgTsKht22cnKCTMn0q0XVu60AAwGZCfPPnmf9or1ZDpXk2DwSKneXrsDcINWOWdI5evnW/wCH8RLMN/hVo6BhpWResgoe5a0iaZf4gFqR8WMs1QNew4M89I5+dCqVRY0BCirIuCNKBugOp1G/2NBW4y2CBpOhE1QXOHg5QdCZ9K0eLuGDEmgFQsg0Igb86DPvwLXYV1W9mycoma6g1djY+n51M+xrq6noFuHT51Q4m4YbU8udLXVRieLn4j5/rVW3w0tdU0dZ51Gu9dXU3sH2vhHrTmUbxrXV1AKaGJrq6g6lNdXUC9PUVYhiDpXV1TBbcLxb94vjbcfiNScXvs2IfMxaDzJP3rq6un5dDS9hz4bw/wBS/wD5FVnG7hbEwxJA2BMgegrq6pnooOO3DJEmJ2qo/WurqnwIPzrVYbwqCuhyHbTl5UldWfRns05id/Frzr1rhS+Ef/Xa+1dXVd70Q8U+O3/P+Rp3Ef8AL/vyrq6gfhm/dmheHtv/ADH711dQMxJ1oO4f3fyrq6gGXaurq6g//9k="/>
          <p:cNvSpPr>
            <a:spLocks noChangeAspect="1" noChangeArrowheads="1"/>
          </p:cNvSpPr>
          <p:nvPr/>
        </p:nvSpPr>
        <p:spPr bwMode="auto">
          <a:xfrm>
            <a:off x="63500" y="-704850"/>
            <a:ext cx="1943100" cy="14573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5" descr="moscow.bmp"/>
          <p:cNvPicPr>
            <a:picLocks noChangeAspect="1"/>
          </p:cNvPicPr>
          <p:nvPr/>
        </p:nvPicPr>
        <p:blipFill>
          <a:blip r:embed="rId2" cstate="print"/>
          <a:stretch>
            <a:fillRect/>
          </a:stretch>
        </p:blipFill>
        <p:spPr>
          <a:xfrm>
            <a:off x="4572000" y="2057400"/>
            <a:ext cx="3764045" cy="2819400"/>
          </a:xfrm>
          <a:prstGeom prst="rect">
            <a:avLst/>
          </a:prstGeom>
          <a:ln>
            <a:noFill/>
          </a:ln>
          <a:effectLst>
            <a:softEdge rad="112500"/>
          </a:effectLst>
        </p:spPr>
      </p:pic>
    </p:spTree>
  </p:cSld>
  <p:clrMapOvr>
    <a:masterClrMapping/>
  </p:clrMapOvr>
  <p:transition>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4600" y="457200"/>
            <a:ext cx="3886200" cy="830997"/>
          </a:xfrm>
          <a:prstGeom prst="rect">
            <a:avLst/>
          </a:prstGeom>
          <a:noFill/>
        </p:spPr>
        <p:txBody>
          <a:bodyPr wrap="square" rtlCol="0">
            <a:spAutoFit/>
          </a:bodyPr>
          <a:lstStyle/>
          <a:p>
            <a:r>
              <a:rPr lang="en-US" sz="4800" dirty="0" smtClean="0">
                <a:solidFill>
                  <a:schemeClr val="accent1">
                    <a:lumMod val="75000"/>
                  </a:schemeClr>
                </a:solidFill>
                <a:latin typeface="Algerian" pitchFamily="82" charset="0"/>
              </a:rPr>
              <a:t>Chernobyl</a:t>
            </a:r>
            <a:endParaRPr lang="en-US" dirty="0">
              <a:solidFill>
                <a:schemeClr val="accent1">
                  <a:lumMod val="75000"/>
                </a:schemeClr>
              </a:solidFill>
              <a:latin typeface="Algerian" pitchFamily="82" charset="0"/>
            </a:endParaRPr>
          </a:p>
        </p:txBody>
      </p:sp>
      <p:sp>
        <p:nvSpPr>
          <p:cNvPr id="3" name="TextBox 2"/>
          <p:cNvSpPr txBox="1"/>
          <p:nvPr/>
        </p:nvSpPr>
        <p:spPr>
          <a:xfrm>
            <a:off x="533400" y="2590800"/>
            <a:ext cx="2590800" cy="923330"/>
          </a:xfrm>
          <a:prstGeom prst="rect">
            <a:avLst/>
          </a:prstGeom>
          <a:noFill/>
        </p:spPr>
        <p:txBody>
          <a:bodyPr wrap="square" rtlCol="0">
            <a:spAutoFit/>
          </a:bodyPr>
          <a:lstStyle/>
          <a:p>
            <a:r>
              <a:rPr lang="en-US" dirty="0" smtClean="0">
                <a:latin typeface="Cambria" pitchFamily="18" charset="0"/>
              </a:rPr>
              <a:t>Chernobyl was a nuclear disaster that took place on April 26, 1986.</a:t>
            </a:r>
            <a:endParaRPr lang="en-US" dirty="0">
              <a:latin typeface="Cambria" pitchFamily="18" charset="0"/>
            </a:endParaRPr>
          </a:p>
        </p:txBody>
      </p:sp>
      <p:sp>
        <p:nvSpPr>
          <p:cNvPr id="4" name="TextBox 3"/>
          <p:cNvSpPr txBox="1"/>
          <p:nvPr/>
        </p:nvSpPr>
        <p:spPr>
          <a:xfrm>
            <a:off x="6248400" y="1981200"/>
            <a:ext cx="2667000" cy="2031325"/>
          </a:xfrm>
          <a:prstGeom prst="rect">
            <a:avLst/>
          </a:prstGeom>
          <a:noFill/>
        </p:spPr>
        <p:txBody>
          <a:bodyPr wrap="square" rtlCol="0">
            <a:spAutoFit/>
          </a:bodyPr>
          <a:lstStyle/>
          <a:p>
            <a:pPr algn="ctr"/>
            <a:r>
              <a:rPr lang="en-US" dirty="0" smtClean="0">
                <a:latin typeface="Cambria" pitchFamily="18" charset="0"/>
              </a:rPr>
              <a:t>Chernobyl was one of only two nuclear disasters every rated as a level 7 on the International Nuclear Event Scale, the other being in Japan.</a:t>
            </a:r>
            <a:endParaRPr lang="en-US" dirty="0">
              <a:latin typeface="Cambria" pitchFamily="18" charset="0"/>
            </a:endParaRPr>
          </a:p>
        </p:txBody>
      </p:sp>
      <p:sp>
        <p:nvSpPr>
          <p:cNvPr id="5" name="TextBox 4"/>
          <p:cNvSpPr txBox="1"/>
          <p:nvPr/>
        </p:nvSpPr>
        <p:spPr>
          <a:xfrm>
            <a:off x="1600200" y="5181600"/>
            <a:ext cx="2819400" cy="1200329"/>
          </a:xfrm>
          <a:prstGeom prst="rect">
            <a:avLst/>
          </a:prstGeom>
          <a:noFill/>
        </p:spPr>
        <p:txBody>
          <a:bodyPr wrap="square" rtlCol="0">
            <a:spAutoFit/>
          </a:bodyPr>
          <a:lstStyle/>
          <a:p>
            <a:r>
              <a:rPr lang="en-US" dirty="0" smtClean="0">
                <a:solidFill>
                  <a:schemeClr val="bg1"/>
                </a:solidFill>
                <a:latin typeface="Cambria" pitchFamily="18" charset="0"/>
              </a:rPr>
              <a:t>It cost the government roughly  18,000,000 rubles (or $585,000) and affected 50,000 people.</a:t>
            </a:r>
            <a:endParaRPr lang="en-US" dirty="0">
              <a:solidFill>
                <a:schemeClr val="bg1"/>
              </a:solidFill>
              <a:latin typeface="Cambria" pitchFamily="18" charset="0"/>
            </a:endParaRPr>
          </a:p>
        </p:txBody>
      </p:sp>
      <p:pic>
        <p:nvPicPr>
          <p:cNvPr id="6" name="Picture 5" descr="chernobyl.jpg"/>
          <p:cNvPicPr>
            <a:picLocks noChangeAspect="1"/>
          </p:cNvPicPr>
          <p:nvPr/>
        </p:nvPicPr>
        <p:blipFill>
          <a:blip r:embed="rId2" cstate="print"/>
          <a:stretch>
            <a:fillRect/>
          </a:stretch>
        </p:blipFill>
        <p:spPr>
          <a:xfrm>
            <a:off x="3352800" y="1524000"/>
            <a:ext cx="2536068" cy="32766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pull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00200" y="304800"/>
            <a:ext cx="5867400" cy="1446550"/>
          </a:xfrm>
          <a:prstGeom prst="rect">
            <a:avLst/>
          </a:prstGeom>
          <a:noFill/>
        </p:spPr>
        <p:txBody>
          <a:bodyPr wrap="square" rtlCol="0">
            <a:spAutoFit/>
          </a:bodyPr>
          <a:lstStyle/>
          <a:p>
            <a:pPr algn="ctr"/>
            <a:r>
              <a:rPr lang="en-US" sz="4400" dirty="0" smtClean="0">
                <a:solidFill>
                  <a:schemeClr val="accent1">
                    <a:lumMod val="75000"/>
                  </a:schemeClr>
                </a:solidFill>
                <a:latin typeface="Algerian" pitchFamily="82" charset="0"/>
              </a:rPr>
              <a:t>Russian Rulers and philosophers</a:t>
            </a:r>
            <a:endParaRPr lang="en-US" sz="4400" dirty="0">
              <a:solidFill>
                <a:schemeClr val="accent1">
                  <a:lumMod val="75000"/>
                </a:schemeClr>
              </a:solidFill>
              <a:latin typeface="Algerian" pitchFamily="82" charset="0"/>
            </a:endParaRPr>
          </a:p>
        </p:txBody>
      </p:sp>
      <p:sp>
        <p:nvSpPr>
          <p:cNvPr id="3" name="TextBox 2"/>
          <p:cNvSpPr txBox="1"/>
          <p:nvPr/>
        </p:nvSpPr>
        <p:spPr>
          <a:xfrm>
            <a:off x="6096000" y="4191000"/>
            <a:ext cx="2590800" cy="1477328"/>
          </a:xfrm>
          <a:prstGeom prst="rect">
            <a:avLst/>
          </a:prstGeom>
          <a:noFill/>
        </p:spPr>
        <p:txBody>
          <a:bodyPr wrap="square" rtlCol="0">
            <a:spAutoFit/>
          </a:bodyPr>
          <a:lstStyle/>
          <a:p>
            <a:pPr algn="ctr"/>
            <a:r>
              <a:rPr lang="en-US" dirty="0" smtClean="0">
                <a:solidFill>
                  <a:schemeClr val="bg1">
                    <a:lumMod val="95000"/>
                  </a:schemeClr>
                </a:solidFill>
                <a:latin typeface="Cambria" pitchFamily="18" charset="0"/>
              </a:rPr>
              <a:t>In the Russian language, kings were called “Czar” or “Tsar” and queens were called “Tsarina” or “Czarina.</a:t>
            </a:r>
            <a:endParaRPr lang="en-US" dirty="0">
              <a:solidFill>
                <a:schemeClr val="bg1">
                  <a:lumMod val="95000"/>
                </a:schemeClr>
              </a:solidFill>
              <a:latin typeface="Cambria" pitchFamily="18" charset="0"/>
            </a:endParaRPr>
          </a:p>
        </p:txBody>
      </p:sp>
      <p:sp>
        <p:nvSpPr>
          <p:cNvPr id="4" name="TextBox 3"/>
          <p:cNvSpPr txBox="1"/>
          <p:nvPr/>
        </p:nvSpPr>
        <p:spPr>
          <a:xfrm>
            <a:off x="4038600" y="2057400"/>
            <a:ext cx="2895600" cy="1200329"/>
          </a:xfrm>
          <a:prstGeom prst="rect">
            <a:avLst/>
          </a:prstGeom>
          <a:noFill/>
        </p:spPr>
        <p:txBody>
          <a:bodyPr wrap="square" rtlCol="0">
            <a:spAutoFit/>
          </a:bodyPr>
          <a:lstStyle/>
          <a:p>
            <a:pPr algn="ctr"/>
            <a:r>
              <a:rPr lang="en-US" dirty="0" smtClean="0">
                <a:latin typeface="Cambria" pitchFamily="18" charset="0"/>
              </a:rPr>
              <a:t>There were six Russian Czars with the first name Ivan.  Two of these resided in the house of Romanov.</a:t>
            </a:r>
            <a:endParaRPr lang="en-US" dirty="0">
              <a:latin typeface="Cambria" pitchFamily="18" charset="0"/>
            </a:endParaRPr>
          </a:p>
        </p:txBody>
      </p:sp>
      <p:pic>
        <p:nvPicPr>
          <p:cNvPr id="5" name="Picture 4" descr="Russian Imperial Crown.png"/>
          <p:cNvPicPr>
            <a:picLocks noChangeAspect="1"/>
          </p:cNvPicPr>
          <p:nvPr/>
        </p:nvPicPr>
        <p:blipFill>
          <a:blip r:embed="rId2" cstate="print"/>
          <a:stretch>
            <a:fillRect/>
          </a:stretch>
        </p:blipFill>
        <p:spPr>
          <a:xfrm>
            <a:off x="381000" y="1447799"/>
            <a:ext cx="2133600" cy="2397303"/>
          </a:xfrm>
          <a:prstGeom prst="rect">
            <a:avLst/>
          </a:prstGeom>
        </p:spPr>
      </p:pic>
      <p:sp>
        <p:nvSpPr>
          <p:cNvPr id="6" name="TextBox 5"/>
          <p:cNvSpPr txBox="1"/>
          <p:nvPr/>
        </p:nvSpPr>
        <p:spPr>
          <a:xfrm>
            <a:off x="304800" y="3962400"/>
            <a:ext cx="2362200" cy="1477328"/>
          </a:xfrm>
          <a:prstGeom prst="rect">
            <a:avLst/>
          </a:prstGeom>
          <a:noFill/>
        </p:spPr>
        <p:txBody>
          <a:bodyPr wrap="square" rtlCol="0">
            <a:spAutoFit/>
          </a:bodyPr>
          <a:lstStyle/>
          <a:p>
            <a:pPr algn="ctr"/>
            <a:r>
              <a:rPr lang="en-US" dirty="0" smtClean="0">
                <a:latin typeface="Cambria" pitchFamily="18" charset="0"/>
              </a:rPr>
              <a:t>The Imperial Crown of Russia was the crown used by Russian monarchs until 1917</a:t>
            </a:r>
            <a:endParaRPr lang="en-US" dirty="0">
              <a:latin typeface="Cambria" pitchFamily="18" charset="0"/>
            </a:endParaRPr>
          </a:p>
        </p:txBody>
      </p:sp>
      <p:sp>
        <p:nvSpPr>
          <p:cNvPr id="7" name="TextBox 6"/>
          <p:cNvSpPr txBox="1"/>
          <p:nvPr/>
        </p:nvSpPr>
        <p:spPr>
          <a:xfrm>
            <a:off x="2895600" y="4800600"/>
            <a:ext cx="2667000" cy="1200329"/>
          </a:xfrm>
          <a:prstGeom prst="rect">
            <a:avLst/>
          </a:prstGeom>
          <a:noFill/>
        </p:spPr>
        <p:txBody>
          <a:bodyPr wrap="square" rtlCol="0">
            <a:spAutoFit/>
          </a:bodyPr>
          <a:lstStyle/>
          <a:p>
            <a:pPr algn="ctr"/>
            <a:r>
              <a:rPr lang="en-US" dirty="0" smtClean="0">
                <a:solidFill>
                  <a:schemeClr val="bg1"/>
                </a:solidFill>
                <a:latin typeface="Cambria" pitchFamily="18" charset="0"/>
              </a:rPr>
              <a:t>Two very famous Russian philosophers were Mikhail </a:t>
            </a:r>
            <a:r>
              <a:rPr lang="en-US" dirty="0" err="1" smtClean="0">
                <a:solidFill>
                  <a:schemeClr val="bg1"/>
                </a:solidFill>
                <a:latin typeface="Cambria" pitchFamily="18" charset="0"/>
              </a:rPr>
              <a:t>Shcherbatov</a:t>
            </a:r>
            <a:endParaRPr lang="en-US" dirty="0">
              <a:solidFill>
                <a:schemeClr val="bg1"/>
              </a:solidFill>
              <a:latin typeface="Cambria" pitchFamily="18" charset="0"/>
            </a:endParaRPr>
          </a:p>
        </p:txBody>
      </p:sp>
    </p:spTree>
  </p:cSld>
  <p:clrMapOvr>
    <a:masterClrMapping/>
  </p:clrMapOvr>
  <p:transition>
    <p:check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381000"/>
            <a:ext cx="6934200" cy="769441"/>
          </a:xfrm>
          <a:prstGeom prst="rect">
            <a:avLst/>
          </a:prstGeom>
          <a:noFill/>
        </p:spPr>
        <p:txBody>
          <a:bodyPr wrap="square" rtlCol="0">
            <a:spAutoFit/>
          </a:bodyPr>
          <a:lstStyle/>
          <a:p>
            <a:pPr algn="ctr"/>
            <a:r>
              <a:rPr lang="en-US" sz="4400" dirty="0" smtClean="0">
                <a:solidFill>
                  <a:schemeClr val="accent1">
                    <a:lumMod val="75000"/>
                  </a:schemeClr>
                </a:solidFill>
                <a:latin typeface="Algerian" pitchFamily="82" charset="0"/>
              </a:rPr>
              <a:t>Catherine the Great</a:t>
            </a:r>
            <a:endParaRPr lang="en-US" sz="4400" dirty="0">
              <a:solidFill>
                <a:schemeClr val="accent1">
                  <a:lumMod val="75000"/>
                </a:schemeClr>
              </a:solidFill>
              <a:latin typeface="Algerian" pitchFamily="82" charset="0"/>
            </a:endParaRPr>
          </a:p>
        </p:txBody>
      </p:sp>
      <p:sp>
        <p:nvSpPr>
          <p:cNvPr id="3" name="TextBox 2"/>
          <p:cNvSpPr txBox="1"/>
          <p:nvPr/>
        </p:nvSpPr>
        <p:spPr>
          <a:xfrm>
            <a:off x="381000" y="2057400"/>
            <a:ext cx="2514600" cy="923330"/>
          </a:xfrm>
          <a:prstGeom prst="rect">
            <a:avLst/>
          </a:prstGeom>
          <a:noFill/>
        </p:spPr>
        <p:txBody>
          <a:bodyPr wrap="square" rtlCol="0">
            <a:spAutoFit/>
          </a:bodyPr>
          <a:lstStyle/>
          <a:p>
            <a:pPr algn="ctr"/>
            <a:r>
              <a:rPr lang="en-US" dirty="0" smtClean="0">
                <a:latin typeface="Cambria" pitchFamily="18" charset="0"/>
              </a:rPr>
              <a:t>Catherine the Great was a famous leader of Russia from the 1700s.</a:t>
            </a:r>
            <a:endParaRPr lang="en-US" dirty="0">
              <a:latin typeface="Cambria" pitchFamily="18" charset="0"/>
            </a:endParaRPr>
          </a:p>
        </p:txBody>
      </p:sp>
      <p:sp>
        <p:nvSpPr>
          <p:cNvPr id="4" name="TextBox 3"/>
          <p:cNvSpPr txBox="1"/>
          <p:nvPr/>
        </p:nvSpPr>
        <p:spPr>
          <a:xfrm>
            <a:off x="6400800" y="2057400"/>
            <a:ext cx="2209800" cy="2585323"/>
          </a:xfrm>
          <a:prstGeom prst="rect">
            <a:avLst/>
          </a:prstGeom>
          <a:noFill/>
        </p:spPr>
        <p:txBody>
          <a:bodyPr wrap="square" rtlCol="0">
            <a:spAutoFit/>
          </a:bodyPr>
          <a:lstStyle/>
          <a:p>
            <a:pPr algn="ctr"/>
            <a:r>
              <a:rPr lang="en-US" dirty="0" smtClean="0">
                <a:latin typeface="Cambria" pitchFamily="18" charset="0"/>
              </a:rPr>
              <a:t>She was originally Prussian (Prussia is present-day Germany); Catherine was called upon by Empress Elizabeth of Russia to wed the heir to the throne, Peter.</a:t>
            </a:r>
            <a:endParaRPr lang="en-US" dirty="0">
              <a:latin typeface="Cambria" pitchFamily="18" charset="0"/>
            </a:endParaRPr>
          </a:p>
        </p:txBody>
      </p:sp>
      <p:sp>
        <p:nvSpPr>
          <p:cNvPr id="5" name="TextBox 4"/>
          <p:cNvSpPr txBox="1"/>
          <p:nvPr/>
        </p:nvSpPr>
        <p:spPr>
          <a:xfrm>
            <a:off x="304800" y="4191000"/>
            <a:ext cx="2819400" cy="1754326"/>
          </a:xfrm>
          <a:prstGeom prst="rect">
            <a:avLst/>
          </a:prstGeom>
          <a:noFill/>
        </p:spPr>
        <p:txBody>
          <a:bodyPr wrap="square" rtlCol="0">
            <a:spAutoFit/>
          </a:bodyPr>
          <a:lstStyle/>
          <a:p>
            <a:pPr algn="ctr"/>
            <a:r>
              <a:rPr lang="en-US" dirty="0" smtClean="0">
                <a:solidFill>
                  <a:schemeClr val="bg1"/>
                </a:solidFill>
                <a:latin typeface="Cambria" pitchFamily="18" charset="0"/>
              </a:rPr>
              <a:t>Catherine’s birth name when she lived in Prussia was Sophia Augusta Fredericka, but her nickname was “</a:t>
            </a:r>
            <a:r>
              <a:rPr lang="en-US" dirty="0" err="1" smtClean="0">
                <a:solidFill>
                  <a:schemeClr val="bg1"/>
                </a:solidFill>
                <a:latin typeface="Cambria" pitchFamily="18" charset="0"/>
              </a:rPr>
              <a:t>Figchen</a:t>
            </a:r>
            <a:r>
              <a:rPr lang="en-US" dirty="0" smtClean="0">
                <a:solidFill>
                  <a:schemeClr val="bg1"/>
                </a:solidFill>
                <a:latin typeface="Cambria" pitchFamily="18" charset="0"/>
              </a:rPr>
              <a:t>.”</a:t>
            </a:r>
          </a:p>
          <a:p>
            <a:endParaRPr lang="en-US" dirty="0" smtClean="0">
              <a:latin typeface="Cambria" pitchFamily="18" charset="0"/>
            </a:endParaRPr>
          </a:p>
        </p:txBody>
      </p:sp>
      <p:sp>
        <p:nvSpPr>
          <p:cNvPr id="6" name="TextBox 5"/>
          <p:cNvSpPr txBox="1"/>
          <p:nvPr/>
        </p:nvSpPr>
        <p:spPr>
          <a:xfrm>
            <a:off x="3352800" y="5257800"/>
            <a:ext cx="2895600" cy="1200329"/>
          </a:xfrm>
          <a:prstGeom prst="rect">
            <a:avLst/>
          </a:prstGeom>
          <a:noFill/>
        </p:spPr>
        <p:txBody>
          <a:bodyPr wrap="square" rtlCol="0">
            <a:spAutoFit/>
          </a:bodyPr>
          <a:lstStyle/>
          <a:p>
            <a:pPr algn="ctr"/>
            <a:r>
              <a:rPr lang="en-US" dirty="0" smtClean="0">
                <a:solidFill>
                  <a:schemeClr val="bg1"/>
                </a:solidFill>
                <a:latin typeface="Cambria" pitchFamily="18" charset="0"/>
              </a:rPr>
              <a:t>Her name was changed to Catherine, in Russian “Ekaterina” or “</a:t>
            </a:r>
            <a:r>
              <a:rPr lang="en-US" dirty="0" err="1" smtClean="0">
                <a:solidFill>
                  <a:schemeClr val="bg1"/>
                </a:solidFill>
                <a:latin typeface="Cambria" pitchFamily="18" charset="0"/>
              </a:rPr>
              <a:t>Yekaterina</a:t>
            </a:r>
            <a:r>
              <a:rPr lang="en-US" dirty="0" smtClean="0">
                <a:solidFill>
                  <a:schemeClr val="bg1"/>
                </a:solidFill>
                <a:latin typeface="Cambria" pitchFamily="18" charset="0"/>
              </a:rPr>
              <a:t>,” by Empress Elizabeth.</a:t>
            </a:r>
            <a:endParaRPr lang="en-US" dirty="0">
              <a:solidFill>
                <a:schemeClr val="bg1"/>
              </a:solidFill>
              <a:latin typeface="Cambria" pitchFamily="18" charset="0"/>
            </a:endParaRPr>
          </a:p>
        </p:txBody>
      </p:sp>
      <p:pic>
        <p:nvPicPr>
          <p:cNvPr id="7" name="Picture 6" descr="catherine the great.jpg"/>
          <p:cNvPicPr>
            <a:picLocks noChangeAspect="1"/>
          </p:cNvPicPr>
          <p:nvPr/>
        </p:nvPicPr>
        <p:blipFill>
          <a:blip r:embed="rId2" cstate="print"/>
          <a:stretch>
            <a:fillRect/>
          </a:stretch>
        </p:blipFill>
        <p:spPr>
          <a:xfrm>
            <a:off x="3505200" y="1981200"/>
            <a:ext cx="2143125" cy="2743200"/>
          </a:xfrm>
          <a:prstGeom prst="ellipse">
            <a:avLst/>
          </a:prstGeom>
          <a:ln>
            <a:noFill/>
          </a:ln>
          <a:effectLst>
            <a:softEdge rad="112500"/>
          </a:effectLst>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381000"/>
            <a:ext cx="6934200" cy="1077218"/>
          </a:xfrm>
          <a:prstGeom prst="rect">
            <a:avLst/>
          </a:prstGeom>
          <a:noFill/>
        </p:spPr>
        <p:txBody>
          <a:bodyPr wrap="square" rtlCol="0">
            <a:spAutoFit/>
          </a:bodyPr>
          <a:lstStyle/>
          <a:p>
            <a:pPr algn="ctr"/>
            <a:r>
              <a:rPr lang="en-US" sz="4400" dirty="0" smtClean="0">
                <a:solidFill>
                  <a:schemeClr val="accent1">
                    <a:lumMod val="75000"/>
                  </a:schemeClr>
                </a:solidFill>
                <a:latin typeface="Algerian" pitchFamily="82" charset="0"/>
              </a:rPr>
              <a:t>Catherine the Great</a:t>
            </a:r>
          </a:p>
          <a:p>
            <a:pPr algn="ctr"/>
            <a:r>
              <a:rPr lang="en-US" sz="2000" dirty="0" smtClean="0">
                <a:solidFill>
                  <a:schemeClr val="accent1">
                    <a:lumMod val="75000"/>
                  </a:schemeClr>
                </a:solidFill>
                <a:latin typeface="Algerian" pitchFamily="82" charset="0"/>
              </a:rPr>
              <a:t>(Continued)</a:t>
            </a:r>
            <a:endParaRPr lang="en-US" sz="2000" dirty="0">
              <a:solidFill>
                <a:schemeClr val="accent1">
                  <a:lumMod val="75000"/>
                </a:schemeClr>
              </a:solidFill>
              <a:latin typeface="Algerian" pitchFamily="82" charset="0"/>
            </a:endParaRPr>
          </a:p>
        </p:txBody>
      </p:sp>
      <p:sp>
        <p:nvSpPr>
          <p:cNvPr id="3" name="TextBox 2"/>
          <p:cNvSpPr txBox="1"/>
          <p:nvPr/>
        </p:nvSpPr>
        <p:spPr>
          <a:xfrm>
            <a:off x="533400" y="1905000"/>
            <a:ext cx="6248400" cy="923330"/>
          </a:xfrm>
          <a:prstGeom prst="rect">
            <a:avLst/>
          </a:prstGeom>
          <a:noFill/>
        </p:spPr>
        <p:txBody>
          <a:bodyPr wrap="square" rtlCol="0">
            <a:spAutoFit/>
          </a:bodyPr>
          <a:lstStyle/>
          <a:p>
            <a:pPr algn="ctr"/>
            <a:r>
              <a:rPr lang="en-US" dirty="0" smtClean="0">
                <a:latin typeface="Cambria" pitchFamily="18" charset="0"/>
              </a:rPr>
              <a:t>Catherine’s mother was a cold and calculating woman by the name of Johanna.  She was caught spying against Elizabeth for King Frederick of Prussia.</a:t>
            </a:r>
            <a:endParaRPr lang="en-US" dirty="0">
              <a:latin typeface="Cambria" pitchFamily="18" charset="0"/>
            </a:endParaRPr>
          </a:p>
        </p:txBody>
      </p:sp>
      <p:sp>
        <p:nvSpPr>
          <p:cNvPr id="4" name="TextBox 3"/>
          <p:cNvSpPr txBox="1"/>
          <p:nvPr/>
        </p:nvSpPr>
        <p:spPr>
          <a:xfrm>
            <a:off x="5562600" y="3352800"/>
            <a:ext cx="2895600" cy="2862322"/>
          </a:xfrm>
          <a:prstGeom prst="rect">
            <a:avLst/>
          </a:prstGeom>
          <a:noFill/>
        </p:spPr>
        <p:txBody>
          <a:bodyPr wrap="square" rtlCol="0">
            <a:spAutoFit/>
          </a:bodyPr>
          <a:lstStyle/>
          <a:p>
            <a:pPr algn="ctr"/>
            <a:r>
              <a:rPr lang="en-US" dirty="0" smtClean="0">
                <a:solidFill>
                  <a:schemeClr val="bg1"/>
                </a:solidFill>
                <a:latin typeface="Cambria" pitchFamily="18" charset="0"/>
              </a:rPr>
              <a:t>Catherine was obsessed with learning the Russian language and being a good queen to her people; she would often stay up late, pacing her room and recounting her lessons.  This later caused a terrible bout of pneumonia that almost killed her. </a:t>
            </a:r>
            <a:endParaRPr lang="en-US" dirty="0">
              <a:solidFill>
                <a:schemeClr val="bg1"/>
              </a:solidFill>
              <a:latin typeface="Cambria" pitchFamily="18" charset="0"/>
            </a:endParaRPr>
          </a:p>
        </p:txBody>
      </p:sp>
      <p:pic>
        <p:nvPicPr>
          <p:cNvPr id="5" name="Picture 4" descr="catherine the great 2.jpg"/>
          <p:cNvPicPr>
            <a:picLocks noChangeAspect="1"/>
          </p:cNvPicPr>
          <p:nvPr/>
        </p:nvPicPr>
        <p:blipFill>
          <a:blip r:embed="rId2" cstate="print"/>
          <a:stretch>
            <a:fillRect/>
          </a:stretch>
        </p:blipFill>
        <p:spPr>
          <a:xfrm>
            <a:off x="1981200" y="3200400"/>
            <a:ext cx="2148840" cy="2726980"/>
          </a:xfrm>
          <a:prstGeom prst="rect">
            <a:avLst/>
          </a:prstGeom>
          <a:effectLst>
            <a:outerShdw blurRad="76200" dist="12700" dir="2700000" sy="-23000" kx="-800400" algn="bl" rotWithShape="0">
              <a:prstClr val="black">
                <a:alpha val="20000"/>
              </a:prstClr>
            </a:outerShdw>
          </a:effectLst>
        </p:spPr>
      </p:pic>
    </p:spTree>
  </p:cSld>
  <p:clrMapOvr>
    <a:masterClrMapping/>
  </p:clrMapOvr>
  <p:transition>
    <p:comb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81200" y="228600"/>
            <a:ext cx="5181600" cy="769441"/>
          </a:xfrm>
          <a:prstGeom prst="rect">
            <a:avLst/>
          </a:prstGeom>
          <a:noFill/>
        </p:spPr>
        <p:txBody>
          <a:bodyPr wrap="square" rtlCol="0">
            <a:spAutoFit/>
          </a:bodyPr>
          <a:lstStyle/>
          <a:p>
            <a:pPr algn="ctr"/>
            <a:r>
              <a:rPr lang="en-US" sz="4400" dirty="0" smtClean="0">
                <a:solidFill>
                  <a:schemeClr val="accent1">
                    <a:lumMod val="75000"/>
                  </a:schemeClr>
                </a:solidFill>
                <a:latin typeface="Algerian" pitchFamily="82" charset="0"/>
              </a:rPr>
              <a:t>Demographics</a:t>
            </a:r>
            <a:endParaRPr lang="en-US" dirty="0">
              <a:solidFill>
                <a:schemeClr val="accent1">
                  <a:lumMod val="75000"/>
                </a:schemeClr>
              </a:solidFill>
              <a:latin typeface="Algerian" pitchFamily="82" charset="0"/>
            </a:endParaRPr>
          </a:p>
        </p:txBody>
      </p:sp>
      <p:sp>
        <p:nvSpPr>
          <p:cNvPr id="3" name="TextBox 2"/>
          <p:cNvSpPr txBox="1"/>
          <p:nvPr/>
        </p:nvSpPr>
        <p:spPr>
          <a:xfrm>
            <a:off x="609600" y="1905000"/>
            <a:ext cx="2743200" cy="923330"/>
          </a:xfrm>
          <a:prstGeom prst="rect">
            <a:avLst/>
          </a:prstGeom>
          <a:noFill/>
        </p:spPr>
        <p:txBody>
          <a:bodyPr wrap="square" rtlCol="0">
            <a:spAutoFit/>
          </a:bodyPr>
          <a:lstStyle/>
          <a:p>
            <a:pPr algn="ctr"/>
            <a:r>
              <a:rPr lang="en-US" dirty="0" smtClean="0">
                <a:latin typeface="Cambria" pitchFamily="18" charset="0"/>
              </a:rPr>
              <a:t>Population: </a:t>
            </a:r>
            <a:r>
              <a:rPr lang="en-US" dirty="0" smtClean="0">
                <a:latin typeface="Cambria" pitchFamily="18" charset="0"/>
              </a:rPr>
              <a:t>148 </a:t>
            </a:r>
            <a:r>
              <a:rPr lang="en-US" dirty="0" smtClean="0">
                <a:latin typeface="Cambria" pitchFamily="18" charset="0"/>
              </a:rPr>
              <a:t>million</a:t>
            </a:r>
          </a:p>
          <a:p>
            <a:endParaRPr lang="en-US" dirty="0" smtClean="0"/>
          </a:p>
          <a:p>
            <a:endParaRPr lang="en-US" dirty="0"/>
          </a:p>
        </p:txBody>
      </p:sp>
      <p:sp>
        <p:nvSpPr>
          <p:cNvPr id="5" name="TextBox 4"/>
          <p:cNvSpPr txBox="1"/>
          <p:nvPr/>
        </p:nvSpPr>
        <p:spPr>
          <a:xfrm>
            <a:off x="6019800" y="1524000"/>
            <a:ext cx="2514600" cy="923330"/>
          </a:xfrm>
          <a:prstGeom prst="rect">
            <a:avLst/>
          </a:prstGeom>
          <a:noFill/>
        </p:spPr>
        <p:txBody>
          <a:bodyPr wrap="square" rtlCol="0">
            <a:spAutoFit/>
          </a:bodyPr>
          <a:lstStyle/>
          <a:p>
            <a:pPr algn="ctr"/>
            <a:r>
              <a:rPr lang="en-US" dirty="0" smtClean="0">
                <a:latin typeface="Cambria" pitchFamily="18" charset="0"/>
              </a:rPr>
              <a:t>Out of it’s </a:t>
            </a:r>
            <a:r>
              <a:rPr lang="en-US" dirty="0" smtClean="0">
                <a:latin typeface="Cambria" pitchFamily="18" charset="0"/>
              </a:rPr>
              <a:t>148 </a:t>
            </a:r>
            <a:r>
              <a:rPr lang="en-US" dirty="0" smtClean="0">
                <a:latin typeface="Cambria" pitchFamily="18" charset="0"/>
              </a:rPr>
              <a:t>million inhabitants, 142.6 speak Russian.</a:t>
            </a:r>
            <a:endParaRPr lang="en-US" dirty="0">
              <a:latin typeface="Cambria" pitchFamily="18" charset="0"/>
            </a:endParaRPr>
          </a:p>
        </p:txBody>
      </p:sp>
      <p:sp>
        <p:nvSpPr>
          <p:cNvPr id="6" name="TextBox 5"/>
          <p:cNvSpPr txBox="1"/>
          <p:nvPr/>
        </p:nvSpPr>
        <p:spPr>
          <a:xfrm>
            <a:off x="381000" y="4343400"/>
            <a:ext cx="2133600" cy="2031325"/>
          </a:xfrm>
          <a:prstGeom prst="rect">
            <a:avLst/>
          </a:prstGeom>
          <a:noFill/>
        </p:spPr>
        <p:txBody>
          <a:bodyPr wrap="square" rtlCol="0">
            <a:spAutoFit/>
          </a:bodyPr>
          <a:lstStyle/>
          <a:p>
            <a:pPr algn="ctr"/>
            <a:r>
              <a:rPr lang="en-US" dirty="0" smtClean="0">
                <a:solidFill>
                  <a:schemeClr val="bg1"/>
                </a:solidFill>
                <a:latin typeface="Cambria" pitchFamily="18" charset="0"/>
              </a:rPr>
              <a:t>The main religions of Russia are Russian Orthodox (71.8%), Muslim (5.5%), and the rest of the population is other (23.3%).</a:t>
            </a:r>
            <a:endParaRPr lang="en-US" dirty="0">
              <a:solidFill>
                <a:schemeClr val="bg1"/>
              </a:solidFill>
              <a:latin typeface="Cambria" pitchFamily="18" charset="0"/>
            </a:endParaRPr>
          </a:p>
        </p:txBody>
      </p:sp>
      <p:sp>
        <p:nvSpPr>
          <p:cNvPr id="7" name="TextBox 6"/>
          <p:cNvSpPr txBox="1"/>
          <p:nvPr/>
        </p:nvSpPr>
        <p:spPr>
          <a:xfrm>
            <a:off x="6096000" y="4267200"/>
            <a:ext cx="2514600" cy="1477328"/>
          </a:xfrm>
          <a:prstGeom prst="rect">
            <a:avLst/>
          </a:prstGeom>
          <a:noFill/>
        </p:spPr>
        <p:txBody>
          <a:bodyPr wrap="square" rtlCol="0">
            <a:spAutoFit/>
          </a:bodyPr>
          <a:lstStyle/>
          <a:p>
            <a:pPr algn="ctr"/>
            <a:r>
              <a:rPr lang="en-US" dirty="0" smtClean="0">
                <a:solidFill>
                  <a:schemeClr val="bg1"/>
                </a:solidFill>
                <a:latin typeface="Cambria" pitchFamily="18" charset="0"/>
              </a:rPr>
              <a:t>Age structure:</a:t>
            </a:r>
          </a:p>
          <a:p>
            <a:pPr algn="ctr"/>
            <a:endParaRPr lang="en-US" dirty="0" smtClean="0">
              <a:solidFill>
                <a:schemeClr val="bg1"/>
              </a:solidFill>
              <a:latin typeface="Cambria" pitchFamily="18" charset="0"/>
            </a:endParaRPr>
          </a:p>
          <a:p>
            <a:pPr algn="ctr"/>
            <a:r>
              <a:rPr lang="en-US" dirty="0" smtClean="0">
                <a:solidFill>
                  <a:schemeClr val="bg1"/>
                </a:solidFill>
                <a:latin typeface="Cambria" pitchFamily="18" charset="0"/>
              </a:rPr>
              <a:t>0-14 years: 14.9%</a:t>
            </a:r>
          </a:p>
          <a:p>
            <a:pPr algn="ctr"/>
            <a:r>
              <a:rPr lang="en-US" dirty="0" smtClean="0">
                <a:solidFill>
                  <a:schemeClr val="bg1"/>
                </a:solidFill>
                <a:latin typeface="Cambria" pitchFamily="18" charset="0"/>
              </a:rPr>
              <a:t>15-64 years: 71.8%</a:t>
            </a:r>
          </a:p>
          <a:p>
            <a:pPr algn="ctr"/>
            <a:r>
              <a:rPr lang="en-US" dirty="0" smtClean="0">
                <a:solidFill>
                  <a:schemeClr val="bg1"/>
                </a:solidFill>
                <a:latin typeface="Cambria" pitchFamily="18" charset="0"/>
              </a:rPr>
              <a:t>65 and older: 13.3%</a:t>
            </a:r>
            <a:endParaRPr lang="en-US" dirty="0">
              <a:solidFill>
                <a:schemeClr val="bg1"/>
              </a:solidFill>
              <a:latin typeface="Cambria" pitchFamily="18" charset="0"/>
            </a:endParaRPr>
          </a:p>
        </p:txBody>
      </p:sp>
      <p:sp>
        <p:nvSpPr>
          <p:cNvPr id="8" name="TextBox 7"/>
          <p:cNvSpPr txBox="1"/>
          <p:nvPr/>
        </p:nvSpPr>
        <p:spPr>
          <a:xfrm>
            <a:off x="3200400" y="2819400"/>
            <a:ext cx="2590800" cy="1477328"/>
          </a:xfrm>
          <a:prstGeom prst="rect">
            <a:avLst/>
          </a:prstGeom>
          <a:noFill/>
        </p:spPr>
        <p:txBody>
          <a:bodyPr wrap="square" rtlCol="0">
            <a:spAutoFit/>
          </a:bodyPr>
          <a:lstStyle/>
          <a:p>
            <a:pPr algn="ctr"/>
            <a:r>
              <a:rPr lang="en-US" dirty="0" smtClean="0">
                <a:latin typeface="Cambria" pitchFamily="18" charset="0"/>
              </a:rPr>
              <a:t>80% of the population is ethnically Russian; the rest is comprised of Tatars, Ukrainians, and others.</a:t>
            </a:r>
            <a:endParaRPr lang="en-US" dirty="0">
              <a:latin typeface="Cambria" pitchFamily="18" charset="0"/>
            </a:endParaRPr>
          </a:p>
        </p:txBody>
      </p:sp>
    </p:spTree>
  </p:cSld>
  <p:clrMapOvr>
    <a:masterClrMapping/>
  </p:clrMapOvr>
  <p:transition>
    <p:blinds dir="vert"/>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729</Words>
  <Application>Microsoft Office PowerPoint</Application>
  <PresentationFormat>On-screen Show (4:3)</PresentationFormat>
  <Paragraphs>63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Hampton Township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BMR001</dc:creator>
  <cp:lastModifiedBy>BMR001</cp:lastModifiedBy>
  <cp:revision>15</cp:revision>
  <dcterms:created xsi:type="dcterms:W3CDTF">2011-12-05T19:08:42Z</dcterms:created>
  <dcterms:modified xsi:type="dcterms:W3CDTF">2011-12-08T19:20:55Z</dcterms:modified>
</cp:coreProperties>
</file>